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8"/>
  </p:notesMasterIdLst>
  <p:sldIdLst>
    <p:sldId id="256" r:id="rId3"/>
    <p:sldId id="400" r:id="rId4"/>
    <p:sldId id="401" r:id="rId5"/>
    <p:sldId id="402" r:id="rId6"/>
    <p:sldId id="403" r:id="rId7"/>
    <p:sldId id="404" r:id="rId8"/>
    <p:sldId id="405" r:id="rId9"/>
    <p:sldId id="355" r:id="rId10"/>
    <p:sldId id="360" r:id="rId11"/>
    <p:sldId id="295" r:id="rId12"/>
    <p:sldId id="308" r:id="rId13"/>
    <p:sldId id="331" r:id="rId14"/>
    <p:sldId id="332" r:id="rId15"/>
    <p:sldId id="333" r:id="rId16"/>
    <p:sldId id="334" r:id="rId17"/>
    <p:sldId id="335" r:id="rId18"/>
    <p:sldId id="336" r:id="rId19"/>
    <p:sldId id="337" r:id="rId20"/>
    <p:sldId id="259" r:id="rId21"/>
    <p:sldId id="358" r:id="rId22"/>
    <p:sldId id="352" r:id="rId23"/>
    <p:sldId id="346" r:id="rId24"/>
    <p:sldId id="344" r:id="rId25"/>
    <p:sldId id="345" r:id="rId26"/>
    <p:sldId id="361" r:id="rId27"/>
    <p:sldId id="362" r:id="rId28"/>
    <p:sldId id="396" r:id="rId29"/>
    <p:sldId id="397" r:id="rId30"/>
    <p:sldId id="367" r:id="rId31"/>
    <p:sldId id="399" r:id="rId32"/>
    <p:sldId id="363" r:id="rId33"/>
    <p:sldId id="364" r:id="rId34"/>
    <p:sldId id="351" r:id="rId35"/>
    <p:sldId id="338" r:id="rId36"/>
    <p:sldId id="395"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FFCCCC"/>
    <a:srgbClr val="FF6699"/>
    <a:srgbClr val="FFCCFF"/>
    <a:srgbClr val="FF99FF"/>
    <a:srgbClr val="FFE8CB"/>
    <a:srgbClr val="FFF4E7"/>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100" autoAdjust="0"/>
  </p:normalViewPr>
  <p:slideViewPr>
    <p:cSldViewPr snapToGrid="0">
      <p:cViewPr varScale="1">
        <p:scale>
          <a:sx n="69" d="100"/>
          <a:sy n="69" d="100"/>
        </p:scale>
        <p:origin x="47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9F2532-F630-453D-A844-822A24DDE93A}" type="datetimeFigureOut">
              <a:rPr lang="zh-CN" altLang="en-US" smtClean="0"/>
              <a:t>2019/6/13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A843B3-B42E-46F0-B619-11E5122B16C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A843B3-B42E-46F0-B619-11E5122B16C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 d light-targeted</a:t>
            </a:r>
            <a:r>
              <a:rPr lang="zh-CN" altLang="en-US" dirty="0"/>
              <a:t>光刺激。</a:t>
            </a:r>
          </a:p>
          <a:p>
            <a:r>
              <a:rPr lang="en-US" altLang="zh-CN" dirty="0"/>
              <a:t>(A)</a:t>
            </a:r>
            <a:r>
              <a:rPr lang="zh-CN" altLang="en-US" dirty="0"/>
              <a:t>基于</a:t>
            </a:r>
            <a:r>
              <a:rPr lang="en-US" altLang="zh-CN" dirty="0" err="1"/>
              <a:t>slm</a:t>
            </a:r>
            <a:r>
              <a:rPr lang="zh-CN" altLang="en-US" dirty="0"/>
              <a:t>的多路复用策略可使视蛋白表达神经元在轴向和横向兴奋场上靶向，在大脑中延伸数百微米。</a:t>
            </a:r>
          </a:p>
          <a:p>
            <a:r>
              <a:rPr lang="en-US" altLang="zh-CN" dirty="0"/>
              <a:t>(B)</a:t>
            </a:r>
            <a:r>
              <a:rPr lang="zh-CN" altLang="en-US" dirty="0"/>
              <a:t>的光刺激分辨率定义了最小距离</a:t>
            </a:r>
            <a:r>
              <a:rPr lang="en-US" altLang="zh-CN" dirty="0" err="1"/>
              <a:t>Δr</a:t>
            </a:r>
            <a:r>
              <a:rPr lang="zh-CN" altLang="en-US" dirty="0"/>
              <a:t>两个目标</a:t>
            </a:r>
            <a:r>
              <a:rPr lang="en-US" altLang="zh-CN" dirty="0"/>
              <a:t>,</a:t>
            </a:r>
            <a:r>
              <a:rPr lang="zh-CN" altLang="en-US" dirty="0"/>
              <a:t>每个目标可以单独激活。</a:t>
            </a:r>
          </a:p>
          <a:p>
            <a:r>
              <a:rPr lang="en-US" altLang="zh-CN" dirty="0"/>
              <a:t>(C)</a:t>
            </a:r>
            <a:r>
              <a:rPr lang="zh-CN" altLang="en-US" dirty="0"/>
              <a:t>光刺激时间性能与光刺激时间精度</a:t>
            </a:r>
            <a:r>
              <a:rPr lang="en-US" altLang="zh-CN" dirty="0"/>
              <a:t>,</a:t>
            </a:r>
            <a:r>
              <a:rPr lang="zh-CN" altLang="en-US" dirty="0"/>
              <a:t>计时精度</a:t>
            </a:r>
            <a:r>
              <a:rPr lang="en-US" altLang="zh-CN" dirty="0" err="1"/>
              <a:t>δt</a:t>
            </a:r>
            <a:r>
              <a:rPr lang="zh-CN" altLang="en-US" dirty="0"/>
              <a:t>在唤起动作电位</a:t>
            </a:r>
            <a:r>
              <a:rPr lang="en-US" altLang="zh-CN" dirty="0"/>
              <a:t>(APs)</a:t>
            </a:r>
            <a:r>
              <a:rPr lang="zh-CN" altLang="en-US" dirty="0"/>
              <a:t>和重复的刺激</a:t>
            </a:r>
            <a:r>
              <a:rPr lang="en-US" altLang="zh-CN" dirty="0"/>
              <a:t>(</a:t>
            </a:r>
            <a:r>
              <a:rPr lang="zh-CN" altLang="en-US" dirty="0"/>
              <a:t>即。</a:t>
            </a:r>
          </a:p>
          <a:p>
            <a:r>
              <a:rPr lang="en-US" altLang="zh-CN" dirty="0"/>
              <a:t>(D)</a:t>
            </a:r>
            <a:r>
              <a:rPr lang="zh-CN" altLang="en-US" dirty="0"/>
              <a:t>时间分辨率，即两个连续的光诱发脉冲之间的最小时间间隔。</a:t>
            </a:r>
          </a:p>
          <a:p>
            <a:r>
              <a:rPr lang="zh-CN" altLang="en-US" dirty="0"/>
              <a:t>，最大光驱神经元放电率</a:t>
            </a:r>
            <a:r>
              <a:rPr lang="en-US" altLang="zh-CN" dirty="0" err="1"/>
              <a:t>fmax</a:t>
            </a:r>
            <a:r>
              <a:rPr lang="en-US" altLang="zh-CN" dirty="0"/>
              <a:t>)</a:t>
            </a:r>
            <a:r>
              <a:rPr lang="zh-CN" altLang="en-US" dirty="0"/>
              <a:t>。使用双显微镜设置，通过位于收集物镜焦平面的荧光层扫描产生全息光分布的上物镜</a:t>
            </a:r>
            <a:r>
              <a:rPr lang="en-US" altLang="zh-CN" dirty="0"/>
              <a:t>(</a:t>
            </a:r>
            <a:r>
              <a:rPr lang="zh-CN" altLang="en-US" dirty="0"/>
              <a:t>以</a:t>
            </a:r>
            <a:r>
              <a:rPr lang="en-US" altLang="zh-CN" dirty="0"/>
              <a:t>500 nm</a:t>
            </a:r>
            <a:r>
              <a:rPr lang="zh-CN" altLang="en-US" dirty="0"/>
              <a:t>的步长</a:t>
            </a:r>
            <a:r>
              <a:rPr lang="en-US" altLang="zh-CN" dirty="0"/>
              <a:t>)</a:t>
            </a:r>
            <a:r>
              <a:rPr lang="zh-CN" altLang="en-US" dirty="0"/>
              <a:t>，获得斑点的三维可视化。</a:t>
            </a:r>
          </a:p>
          <a:p>
            <a:r>
              <a:rPr lang="zh-CN" altLang="en-US" dirty="0"/>
              <a:t>记录的堆栈从两个角度进行投影，以更好地说明各个点的点扩展函数。</a:t>
            </a:r>
          </a:p>
          <a:p>
            <a:r>
              <a:rPr lang="zh-CN" altLang="en-US" dirty="0"/>
              <a:t>左侧面板</a:t>
            </a:r>
            <a:r>
              <a:rPr lang="en-US" altLang="zh-CN" dirty="0"/>
              <a:t>:</a:t>
            </a:r>
            <a:r>
              <a:rPr lang="zh-CN" altLang="en-US" dirty="0"/>
              <a:t>侧视图</a:t>
            </a:r>
            <a:r>
              <a:rPr lang="en-US" altLang="zh-CN" dirty="0"/>
              <a:t>;</a:t>
            </a:r>
          </a:p>
          <a:p>
            <a:r>
              <a:rPr lang="zh-CN" altLang="en-US" dirty="0"/>
              <a:t>右侧面板</a:t>
            </a:r>
            <a:r>
              <a:rPr lang="en-US" altLang="zh-CN" dirty="0"/>
              <a:t>:</a:t>
            </a:r>
            <a:r>
              <a:rPr lang="zh-CN" altLang="en-US" dirty="0"/>
              <a:t>轴向视图。</a:t>
            </a:r>
          </a:p>
          <a:p>
            <a:r>
              <a:rPr lang="zh-CN" altLang="en-US" dirty="0"/>
              <a:t>使用</a:t>
            </a:r>
            <a:r>
              <a:rPr lang="en-US" altLang="zh-CN" dirty="0" err="1"/>
              <a:t>BioImageXD</a:t>
            </a:r>
            <a:r>
              <a:rPr lang="zh-CN" altLang="en-US" dirty="0"/>
              <a:t>项目</a:t>
            </a:r>
            <a:r>
              <a:rPr lang="en-US" altLang="zh-CN" dirty="0"/>
              <a:t>(0.9.0 beta</a:t>
            </a:r>
            <a:r>
              <a:rPr lang="zh-CN" altLang="en-US" dirty="0"/>
              <a:t>版</a:t>
            </a:r>
            <a:r>
              <a:rPr lang="en-US" altLang="zh-CN" dirty="0"/>
              <a:t>)</a:t>
            </a:r>
            <a:r>
              <a:rPr lang="zh-CN" altLang="en-US" dirty="0"/>
              <a:t>进行三维图像重建。</a:t>
            </a:r>
          </a:p>
          <a:p>
            <a:r>
              <a:rPr lang="zh-CN" altLang="en-US" dirty="0"/>
              <a:t>立方体的角落相距</a:t>
            </a:r>
            <a:r>
              <a:rPr lang="en-US" altLang="zh-CN" dirty="0" err="1"/>
              <a:t>20µm</a:t>
            </a:r>
            <a:r>
              <a:rPr lang="zh-CN" altLang="en-US" dirty="0"/>
              <a:t>。</a:t>
            </a:r>
          </a:p>
          <a:p>
            <a:r>
              <a:rPr lang="zh-CN" altLang="en-US" dirty="0"/>
              <a:t>横向和轴向应用</a:t>
            </a:r>
            <a:r>
              <a:rPr lang="en-US" altLang="zh-CN" dirty="0"/>
              <a:t>µm 0.3</a:t>
            </a:r>
            <a:r>
              <a:rPr lang="zh-CN" altLang="en-US" dirty="0"/>
              <a:t>和</a:t>
            </a:r>
            <a:r>
              <a:rPr lang="en-US" altLang="zh-CN" dirty="0"/>
              <a:t>1.2,</a:t>
            </a:r>
            <a:r>
              <a:rPr lang="zh-CN" altLang="en-US" dirty="0"/>
              <a:t>分别。</a:t>
            </a:r>
          </a:p>
          <a:p>
            <a:r>
              <a:rPr lang="en-US" altLang="zh-CN" dirty="0"/>
              <a:t>(c)</a:t>
            </a:r>
            <a:r>
              <a:rPr lang="zh-CN" altLang="en-US" dirty="0"/>
              <a:t>测量横向衍射效率</a:t>
            </a:r>
            <a:r>
              <a:rPr lang="en-US" altLang="zh-CN" dirty="0"/>
              <a:t>,δ= </a:t>
            </a:r>
            <a:r>
              <a:rPr lang="en-US" altLang="zh-CN" dirty="0" err="1"/>
              <a:t>Ispot</a:t>
            </a:r>
            <a:r>
              <a:rPr lang="en-US" altLang="zh-CN" dirty="0"/>
              <a:t> /</a:t>
            </a:r>
            <a:r>
              <a:rPr lang="zh-CN" altLang="en-US" dirty="0"/>
              <a:t>钱数</a:t>
            </a:r>
            <a:r>
              <a:rPr lang="en-US" altLang="zh-CN" dirty="0"/>
              <a:t>,</a:t>
            </a:r>
            <a:r>
              <a:rPr lang="zh-CN" altLang="en-US" dirty="0"/>
              <a:t>侧卧位</a:t>
            </a:r>
            <a:r>
              <a:rPr lang="en-US" altLang="zh-CN" dirty="0"/>
              <a:t>dx</a:t>
            </a:r>
            <a:r>
              <a:rPr lang="zh-CN" altLang="en-US" dirty="0"/>
              <a:t>的函数生成的点坐标</a:t>
            </a:r>
            <a:r>
              <a:rPr lang="en-US" altLang="zh-CN" dirty="0"/>
              <a:t>y = 5, z = </a:t>
            </a:r>
            <a:r>
              <a:rPr lang="en-US" altLang="zh-CN" dirty="0" err="1"/>
              <a:t>0µm</a:t>
            </a:r>
            <a:r>
              <a:rPr lang="zh-CN" altLang="en-US" dirty="0"/>
              <a:t>和理论曲线</a:t>
            </a:r>
            <a:r>
              <a:rPr lang="en-US" altLang="zh-CN" dirty="0"/>
              <a:t>(</a:t>
            </a:r>
            <a:r>
              <a:rPr lang="zh-CN" altLang="en-US" dirty="0"/>
              <a:t>红线</a:t>
            </a:r>
            <a:r>
              <a:rPr lang="en-US" altLang="zh-CN" dirty="0"/>
              <a:t>),</a:t>
            </a:r>
            <a:r>
              <a:rPr lang="zh-CN" altLang="en-US" dirty="0"/>
              <a:t>考虑到轴向衍射效率的</a:t>
            </a:r>
            <a:r>
              <a:rPr lang="en-US" altLang="zh-CN" dirty="0" err="1"/>
              <a:t>SLM</a:t>
            </a:r>
            <a:r>
              <a:rPr lang="en-US" altLang="zh-CN" dirty="0"/>
              <a:t>(</a:t>
            </a:r>
            <a:r>
              <a:rPr lang="zh-CN" altLang="en-US" dirty="0"/>
              <a:t>方程</a:t>
            </a:r>
            <a:r>
              <a:rPr lang="en-US" altLang="zh-CN" dirty="0"/>
              <a:t>(3))</a:t>
            </a:r>
            <a:r>
              <a:rPr lang="zh-CN" altLang="en-US" dirty="0"/>
              <a:t>。</a:t>
            </a:r>
          </a:p>
          <a:p>
            <a:r>
              <a:rPr lang="en-US" altLang="zh-CN" dirty="0"/>
              <a:t>(d)</a:t>
            </a:r>
            <a:r>
              <a:rPr lang="zh-CN" altLang="en-US" dirty="0"/>
              <a:t>测量轴衍射效率的函数生成的点的轴向位置</a:t>
            </a:r>
            <a:r>
              <a:rPr lang="en-US" altLang="zh-CN" dirty="0" err="1"/>
              <a:t>dz</a:t>
            </a:r>
            <a:r>
              <a:rPr lang="zh-CN" altLang="en-US" dirty="0"/>
              <a:t>坐标</a:t>
            </a:r>
            <a:r>
              <a:rPr lang="en-US" altLang="zh-CN" dirty="0"/>
              <a:t>x = 0, y = </a:t>
            </a:r>
            <a:r>
              <a:rPr lang="en-US" altLang="zh-CN" dirty="0" err="1"/>
              <a:t>5µm</a:t>
            </a:r>
            <a:r>
              <a:rPr lang="zh-CN" altLang="en-US" dirty="0"/>
              <a:t>和理论曲线</a:t>
            </a:r>
            <a:r>
              <a:rPr lang="en-US" altLang="zh-CN" dirty="0"/>
              <a:t>(</a:t>
            </a:r>
            <a:r>
              <a:rPr lang="zh-CN" altLang="en-US" dirty="0"/>
              <a:t>绿线</a:t>
            </a:r>
            <a:r>
              <a:rPr lang="en-US" altLang="zh-CN" dirty="0"/>
              <a:t>),</a:t>
            </a:r>
            <a:r>
              <a:rPr lang="zh-CN" altLang="en-US" dirty="0"/>
              <a:t>考虑到轴向</a:t>
            </a:r>
            <a:r>
              <a:rPr lang="en-US" altLang="zh-CN" dirty="0" err="1"/>
              <a:t>SLM</a:t>
            </a:r>
            <a:r>
              <a:rPr lang="zh-CN" altLang="en-US" dirty="0"/>
              <a:t>的衍射效率。</a:t>
            </a:r>
          </a:p>
        </p:txBody>
      </p:sp>
      <p:sp>
        <p:nvSpPr>
          <p:cNvPr id="4" name="灯片编号占位符 3"/>
          <p:cNvSpPr>
            <a:spLocks noGrp="1"/>
          </p:cNvSpPr>
          <p:nvPr>
            <p:ph type="sldNum" sz="quarter" idx="5"/>
          </p:nvPr>
        </p:nvSpPr>
        <p:spPr/>
        <p:txBody>
          <a:bodyPr/>
          <a:lstStyle/>
          <a:p>
            <a:fld id="{71A843B3-B42E-46F0-B619-11E5122B16C0}" type="slidenum">
              <a:rPr lang="zh-CN" altLang="en-US" smtClean="0"/>
              <a:t>22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目前的高时间分辨率多通道系统，使用三种不同的近红外技术和复杂的数据分析系统，同时提供多个测量数据，并以地图或图像的形式显示特定皮层区域的结果。多通道可穿戴和</a:t>
            </a:r>
            <a:r>
              <a:rPr lang="en-US" altLang="zh-CN" dirty="0"/>
              <a:t>/</a:t>
            </a:r>
            <a:r>
              <a:rPr lang="zh-CN" altLang="en-US" dirty="0"/>
              <a:t>或无线系统的实现体现了近红外光谱比其他任何神经成像方式都更具有潜力，这些系统甚至可以在日常活动中进行近红外光谱测量。</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为了精确而均匀地耦合，波导梳必须靠近底板支架的垂直位置，并且必须以较高的精度横向间隔</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1A843B3-B42E-46F0-B619-11E5122B16C0}" type="slidenum">
              <a:rPr lang="zh-CN" altLang="en-US" smtClean="0"/>
              <a:t>23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a:t>
            </a:r>
            <a:r>
              <a:rPr lang="en-US" altLang="zh-CN" dirty="0" err="1"/>
              <a:t>NIRSport</a:t>
            </a:r>
            <a:r>
              <a:rPr lang="en-US" altLang="zh-CN" dirty="0"/>
              <a:t> 2</a:t>
            </a:r>
            <a:r>
              <a:rPr lang="zh-CN" altLang="en-US" dirty="0"/>
              <a:t>和</a:t>
            </a:r>
            <a:r>
              <a:rPr lang="en-US" altLang="zh-CN" dirty="0"/>
              <a:t>EEG</a:t>
            </a:r>
            <a:r>
              <a:rPr lang="zh-CN" altLang="en-US" dirty="0"/>
              <a:t>系统的数据集成在事件同步方面非常简单。</a:t>
            </a:r>
          </a:p>
          <a:p>
            <a:r>
              <a:rPr lang="zh-CN" altLang="en-US" dirty="0"/>
              <a:t>这可以在实验开始和结束时，在“触发”事件期间，或者在实验期间任意执行。</a:t>
            </a:r>
          </a:p>
          <a:p>
            <a:r>
              <a:rPr lang="zh-CN" altLang="en-US" dirty="0"/>
              <a:t> </a:t>
            </a:r>
          </a:p>
          <a:p>
            <a:r>
              <a:rPr lang="zh-CN" altLang="en-US" dirty="0"/>
              <a:t>右例</a:t>
            </a:r>
            <a:r>
              <a:rPr lang="en-US" altLang="zh-CN" dirty="0"/>
              <a:t>:</a:t>
            </a:r>
            <a:r>
              <a:rPr lang="zh-CN" altLang="en-US" dirty="0"/>
              <a:t>表示计算机生成的事件触发器被发送到数字接口</a:t>
            </a:r>
            <a:r>
              <a:rPr lang="en-US" altLang="zh-CN" dirty="0"/>
              <a:t>(</a:t>
            </a:r>
            <a:r>
              <a:rPr lang="zh-CN" altLang="en-US" dirty="0"/>
              <a:t>触发器分配器</a:t>
            </a:r>
            <a:r>
              <a:rPr lang="en-US" altLang="zh-CN" dirty="0"/>
              <a:t>)</a:t>
            </a:r>
            <a:r>
              <a:rPr lang="zh-CN" altLang="en-US" dirty="0"/>
              <a:t>，然后事件被发送到</a:t>
            </a:r>
            <a:r>
              <a:rPr lang="en-US" altLang="zh-CN" dirty="0" err="1"/>
              <a:t>NIRx</a:t>
            </a:r>
            <a:r>
              <a:rPr lang="zh-CN" altLang="en-US" dirty="0"/>
              <a:t>触发器分配器盒，分割每个触发器并保持适当的电压，将偶数信号发送到近红外</a:t>
            </a:r>
            <a:r>
              <a:rPr lang="en-US" altLang="zh-CN" dirty="0"/>
              <a:t>(</a:t>
            </a:r>
            <a:r>
              <a:rPr lang="en-US" altLang="zh-CN" dirty="0" err="1"/>
              <a:t>NIRS</a:t>
            </a:r>
            <a:r>
              <a:rPr lang="en-US" altLang="zh-CN" dirty="0"/>
              <a:t>)</a:t>
            </a:r>
            <a:r>
              <a:rPr lang="zh-CN" altLang="en-US" dirty="0"/>
              <a:t>和脑电图</a:t>
            </a:r>
            <a:r>
              <a:rPr lang="en-US" altLang="zh-CN" dirty="0"/>
              <a:t>(EEG)</a:t>
            </a:r>
            <a:r>
              <a:rPr lang="zh-CN" altLang="en-US" dirty="0"/>
              <a:t>系统。</a:t>
            </a:r>
          </a:p>
          <a:p>
            <a:r>
              <a:rPr lang="zh-CN" altLang="en-US" dirty="0"/>
              <a:t>这种触发分割方法可以从不同的输入设备</a:t>
            </a:r>
            <a:r>
              <a:rPr lang="en-US" altLang="zh-CN" dirty="0"/>
              <a:t>(</a:t>
            </a:r>
            <a:r>
              <a:rPr lang="zh-CN" altLang="en-US" dirty="0"/>
              <a:t>如</a:t>
            </a:r>
            <a:r>
              <a:rPr lang="en-US" altLang="zh-CN" dirty="0"/>
              <a:t>TMS</a:t>
            </a:r>
            <a:r>
              <a:rPr lang="zh-CN" altLang="en-US" dirty="0"/>
              <a:t>、眼球跟踪等</a:t>
            </a:r>
            <a:r>
              <a:rPr lang="en-US" altLang="zh-CN" dirty="0"/>
              <a:t>)</a:t>
            </a:r>
            <a:r>
              <a:rPr lang="zh-CN" altLang="en-US" dirty="0"/>
              <a:t>中使用，并发送到多个记录设备。</a:t>
            </a:r>
          </a:p>
          <a:p>
            <a:r>
              <a:rPr lang="zh-CN" altLang="en-US" dirty="0"/>
              <a:t>该系统重量只有</a:t>
            </a:r>
            <a:r>
              <a:rPr lang="en-US" altLang="zh-CN" dirty="0"/>
              <a:t>~</a:t>
            </a:r>
            <a:r>
              <a:rPr lang="en-US" altLang="zh-CN" dirty="0" err="1"/>
              <a:t>800g</a:t>
            </a:r>
            <a:r>
              <a:rPr lang="zh-CN" altLang="en-US" dirty="0"/>
              <a:t>。</a:t>
            </a:r>
          </a:p>
          <a:p>
            <a:r>
              <a:rPr lang="zh-CN" altLang="en-US" dirty="0"/>
              <a:t>保持放大器在后面，而不是安装在头帽，让头部和颈部自由地以自然的方式移动。</a:t>
            </a:r>
          </a:p>
        </p:txBody>
      </p:sp>
      <p:sp>
        <p:nvSpPr>
          <p:cNvPr id="4" name="灯片编号占位符 3"/>
          <p:cNvSpPr>
            <a:spLocks noGrp="1"/>
          </p:cNvSpPr>
          <p:nvPr>
            <p:ph type="sldNum" sz="quarter" idx="5"/>
          </p:nvPr>
        </p:nvSpPr>
        <p:spPr/>
        <p:txBody>
          <a:bodyPr/>
          <a:lstStyle/>
          <a:p>
            <a:fld id="{71A843B3-B42E-46F0-B619-11E5122B16C0}" type="slidenum">
              <a:rPr lang="zh-CN" altLang="en-US" smtClean="0"/>
              <a:t>24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LC-NE的丢失特别是更高的大脑皮质的LC-NE的丢失是构成帕金森病早期认知功能障碍的基础，能够通过光遗传学技术靶向控制LC-NE。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目前药物治疗无法完全控制，内侧前额叶皮质常被认为与已与有关，光刺激MPFC能够减轻抑郁行为但是光遗传学能够靶向控制特定的细胞亚群，从而使进一步研究抑郁症在内的多种疾病的基质及治疗策略成为可能</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视网膜色素变性、老年性黄斑变性等视网膜变性性疾病中,应用光遗传学技术玻璃体腔或视网膜下注射视蛋白基因,由外界给予相应的光照激活视蛋白,模拟并代替视网膜光感受器功能,可在一定程度上恢复患者视力.</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病毒转染有潜在风险：是否会引起脑细胞死亡或脑组织损伤还是未知的。</a:t>
            </a:r>
          </a:p>
          <a:p>
            <a:r>
              <a:rPr lang="zh-CN" altLang="en-US"/>
              <a:t>细胞靶向性：</a:t>
            </a:r>
            <a:r>
              <a:rPr lang="zh-CN" altLang="en-US">
                <a:sym typeface="+mn-ea"/>
              </a:rPr>
              <a:t>难以准确选择</a:t>
            </a:r>
            <a:r>
              <a:rPr lang="zh-CN" altLang="en-US"/>
              <a:t>目标靶点细胞。</a:t>
            </a:r>
            <a:endParaRPr lang="en-US" altLang="zh-CN"/>
          </a:p>
          <a:p>
            <a:r>
              <a:rPr lang="zh-CN" altLang="en-US"/>
              <a:t>免疫原型：载体病毒是否会引发免疫反应还是未知数。</a:t>
            </a:r>
            <a:endParaRPr lang="en-US" altLang="zh-CN"/>
          </a:p>
          <a:p>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1.</a:t>
            </a:r>
            <a:r>
              <a:rPr lang="zh-CN" altLang="en-US"/>
              <a:t>无创</a:t>
            </a:r>
          </a:p>
          <a:p>
            <a:r>
              <a:rPr lang="en-US" altLang="zh-CN"/>
              <a:t>2.</a:t>
            </a:r>
            <a:r>
              <a:rPr lang="zh-CN" altLang="en-US"/>
              <a:t>微型化及无创化</a:t>
            </a:r>
          </a:p>
          <a:p>
            <a:r>
              <a:rPr lang="en-US" altLang="zh-CN"/>
              <a:t>3.</a:t>
            </a:r>
            <a:r>
              <a:rPr lang="zh-CN" altLang="en-US"/>
              <a:t>材料的选择（生物相容性）</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1A843B3-B42E-46F0-B619-11E5122B16C0}" type="slidenum">
              <a:rPr lang="zh-CN" altLang="en-US" smtClean="0"/>
              <a:t>2</a:t>
            </a:fld>
            <a:endParaRPr lang="zh-CN" altLang="en-US"/>
          </a:p>
        </p:txBody>
      </p:sp>
    </p:spTree>
    <p:extLst>
      <p:ext uri="{BB962C8B-B14F-4D97-AF65-F5344CB8AC3E}">
        <p14:creationId xmlns:p14="http://schemas.microsoft.com/office/powerpoint/2010/main" val="2552397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光学技术个基因工程，光刺激开启离子通道，进而导通一系列神经调控生化反应</a:t>
            </a:r>
          </a:p>
        </p:txBody>
      </p:sp>
      <p:sp>
        <p:nvSpPr>
          <p:cNvPr id="4" name="灯片编号占位符 3"/>
          <p:cNvSpPr>
            <a:spLocks noGrp="1"/>
          </p:cNvSpPr>
          <p:nvPr>
            <p:ph type="sldNum" sz="quarter" idx="10"/>
          </p:nvPr>
        </p:nvSpPr>
        <p:spPr/>
        <p:txBody>
          <a:bodyPr/>
          <a:lstStyle/>
          <a:p>
            <a:fld id="{71A843B3-B42E-46F0-B619-11E5122B16C0}" type="slidenum">
              <a:rPr lang="zh-CN" altLang="en-US" smtClean="0"/>
              <a:t>3</a:t>
            </a:fld>
            <a:endParaRPr lang="zh-CN" altLang="en-US"/>
          </a:p>
        </p:txBody>
      </p:sp>
    </p:spTree>
    <p:extLst>
      <p:ext uri="{BB962C8B-B14F-4D97-AF65-F5344CB8AC3E}">
        <p14:creationId xmlns:p14="http://schemas.microsoft.com/office/powerpoint/2010/main" val="2998702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藻类光敏视蛋白，对蓝光响应的蛋白离子通道，</a:t>
            </a:r>
            <a:endParaRPr lang="en-US" altLang="zh-CN" dirty="0"/>
          </a:p>
          <a:p>
            <a:r>
              <a:rPr lang="zh-CN" altLang="en-US" dirty="0"/>
              <a:t>剪辑基因片段敲入大脑神经元中，光刺激，诱发动作电位</a:t>
            </a:r>
            <a:endParaRPr lang="en-US" altLang="zh-CN" dirty="0"/>
          </a:p>
          <a:p>
            <a:r>
              <a:rPr lang="zh-CN" altLang="en-US" dirty="0"/>
              <a:t>实现从光刺激调控神经的效能</a:t>
            </a:r>
          </a:p>
        </p:txBody>
      </p:sp>
      <p:sp>
        <p:nvSpPr>
          <p:cNvPr id="4" name="灯片编号占位符 3"/>
          <p:cNvSpPr>
            <a:spLocks noGrp="1"/>
          </p:cNvSpPr>
          <p:nvPr>
            <p:ph type="sldNum" sz="quarter" idx="5"/>
          </p:nvPr>
        </p:nvSpPr>
        <p:spPr/>
        <p:txBody>
          <a:bodyPr/>
          <a:lstStyle/>
          <a:p>
            <a:fld id="{71A843B3-B42E-46F0-B619-11E5122B16C0}" type="slidenum">
              <a:rPr lang="zh-CN" altLang="en-US" smtClean="0"/>
              <a:t>4</a:t>
            </a:fld>
            <a:endParaRPr lang="zh-CN" altLang="en-US"/>
          </a:p>
        </p:txBody>
      </p:sp>
    </p:spTree>
    <p:extLst>
      <p:ext uri="{BB962C8B-B14F-4D97-AF65-F5344CB8AC3E}">
        <p14:creationId xmlns:p14="http://schemas.microsoft.com/office/powerpoint/2010/main" val="2388993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ChR2-</a:t>
            </a:r>
            <a:r>
              <a:rPr lang="zh-CN" altLang="en-US" dirty="0"/>
              <a:t>光敏感通道蛋白，</a:t>
            </a:r>
            <a:r>
              <a:rPr lang="en-US" altLang="zh-CN" dirty="0" err="1"/>
              <a:t>NpHR</a:t>
            </a:r>
            <a:r>
              <a:rPr lang="en-US" altLang="zh-CN" dirty="0"/>
              <a:t>-</a:t>
            </a:r>
            <a:r>
              <a:rPr lang="zh-CN" altLang="en-US" dirty="0"/>
              <a:t>嗜盐视紫红质；基因传导方式：转染（真核），病毒传导，转基因</a:t>
            </a:r>
          </a:p>
        </p:txBody>
      </p:sp>
      <p:sp>
        <p:nvSpPr>
          <p:cNvPr id="4" name="灯片编号占位符 3"/>
          <p:cNvSpPr>
            <a:spLocks noGrp="1"/>
          </p:cNvSpPr>
          <p:nvPr>
            <p:ph type="sldNum" sz="quarter" idx="10"/>
          </p:nvPr>
        </p:nvSpPr>
        <p:spPr/>
        <p:txBody>
          <a:bodyPr/>
          <a:lstStyle/>
          <a:p>
            <a:fld id="{71A843B3-B42E-46F0-B619-11E5122B16C0}" type="slidenum">
              <a:rPr lang="zh-CN" altLang="en-US" smtClean="0"/>
              <a:t>5</a:t>
            </a:fld>
            <a:endParaRPr lang="zh-CN" altLang="en-US"/>
          </a:p>
        </p:txBody>
      </p:sp>
    </p:spTree>
    <p:extLst>
      <p:ext uri="{BB962C8B-B14F-4D97-AF65-F5344CB8AC3E}">
        <p14:creationId xmlns:p14="http://schemas.microsoft.com/office/powerpoint/2010/main" val="2621257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ChR2-</a:t>
            </a:r>
            <a:r>
              <a:rPr lang="zh-CN" altLang="en-US" dirty="0"/>
              <a:t>光敏感通道蛋白，正离子通道，</a:t>
            </a:r>
            <a:r>
              <a:rPr lang="en-US" altLang="zh-CN" dirty="0"/>
              <a:t>Na</a:t>
            </a:r>
            <a:r>
              <a:rPr lang="zh-CN" altLang="en-US" dirty="0"/>
              <a:t>内流</a:t>
            </a:r>
            <a:endParaRPr lang="en-US" altLang="zh-CN" dirty="0"/>
          </a:p>
          <a:p>
            <a:r>
              <a:rPr lang="en-US" altLang="zh-CN" dirty="0" err="1"/>
              <a:t>NpHR</a:t>
            </a:r>
            <a:r>
              <a:rPr lang="en-US" altLang="zh-CN" dirty="0"/>
              <a:t>-</a:t>
            </a:r>
            <a:r>
              <a:rPr lang="zh-CN" altLang="en-US" dirty="0"/>
              <a:t>嗜盐视紫红质，。。。</a:t>
            </a:r>
            <a:endParaRPr lang="en-US" altLang="zh-CN" dirty="0"/>
          </a:p>
          <a:p>
            <a:r>
              <a:rPr lang="zh-CN" altLang="en-US" dirty="0"/>
              <a:t>通过施加不同波长的光刺激，即可调控膜蛋白介导的神经信号传导通路</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1A843B3-B42E-46F0-B619-11E5122B16C0}" type="slidenum">
              <a:rPr lang="zh-CN" altLang="en-US" smtClean="0"/>
              <a:t>6</a:t>
            </a:fld>
            <a:endParaRPr lang="zh-CN" altLang="en-US"/>
          </a:p>
        </p:txBody>
      </p:sp>
    </p:spTree>
    <p:extLst>
      <p:ext uri="{BB962C8B-B14F-4D97-AF65-F5344CB8AC3E}">
        <p14:creationId xmlns:p14="http://schemas.microsoft.com/office/powerpoint/2010/main" val="536877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光反应蛋白，视蛋白，特定波长光刺激响应，电学信号</a:t>
            </a:r>
            <a:endParaRPr lang="en-US" altLang="zh-CN" dirty="0"/>
          </a:p>
          <a:p>
            <a:r>
              <a:rPr lang="zh-CN" altLang="en-US" dirty="0"/>
              <a:t>微生物视蛋白在哺乳动物体内表达</a:t>
            </a:r>
            <a:endParaRPr lang="en-US" altLang="zh-CN" dirty="0"/>
          </a:p>
          <a:p>
            <a:r>
              <a:rPr lang="zh-CN" altLang="en-US"/>
              <a:t>光纤电极，光刺激传输受体表面，神经的调控功能</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1A843B3-B42E-46F0-B619-11E5122B16C0}" type="slidenum">
              <a:rPr lang="zh-CN" altLang="en-US" smtClean="0"/>
              <a:t>7</a:t>
            </a:fld>
            <a:endParaRPr lang="zh-CN" altLang="en-US"/>
          </a:p>
        </p:txBody>
      </p:sp>
    </p:spTree>
    <p:extLst>
      <p:ext uri="{BB962C8B-B14F-4D97-AF65-F5344CB8AC3E}">
        <p14:creationId xmlns:p14="http://schemas.microsoft.com/office/powerpoint/2010/main" val="1012829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optogenetics, near-infrared spectroscopy (</a:t>
            </a:r>
            <a:r>
              <a:rPr lang="en-US" altLang="zh-CN" dirty="0" err="1"/>
              <a:t>NIRS</a:t>
            </a:r>
            <a:r>
              <a:rPr lang="en-US" altLang="zh-CN" dirty="0"/>
              <a:t>), and direct-near-infrared stimulation (NIS)</a:t>
            </a:r>
          </a:p>
          <a:p>
            <a:endParaRPr lang="zh-CN" altLang="en-US" dirty="0"/>
          </a:p>
        </p:txBody>
      </p:sp>
      <p:sp>
        <p:nvSpPr>
          <p:cNvPr id="4" name="灯片编号占位符 3"/>
          <p:cNvSpPr>
            <a:spLocks noGrp="1"/>
          </p:cNvSpPr>
          <p:nvPr>
            <p:ph type="sldNum" sz="quarter" idx="5"/>
          </p:nvPr>
        </p:nvSpPr>
        <p:spPr/>
        <p:txBody>
          <a:bodyPr/>
          <a:lstStyle/>
          <a:p>
            <a:fld id="{71A843B3-B42E-46F0-B619-11E5122B16C0}" type="slidenum">
              <a:rPr lang="zh-CN" altLang="en-US" smtClean="0"/>
              <a:t>19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此外，目前还不清楚激活整个细胞群是否足以为大脑提供有用的输入。虽然在一些皮层区域已经证明了种群的放电率编码</a:t>
            </a:r>
            <a:r>
              <a:rPr lang="en-US" altLang="zh-CN" sz="1200" b="0" i="0" u="none" strike="noStrike" kern="1200" dirty="0">
                <a:solidFill>
                  <a:schemeClr val="tx1"/>
                </a:solidFill>
                <a:effectLst/>
                <a:latin typeface="+mn-lt"/>
                <a:ea typeface="+mn-ea"/>
                <a:cs typeface="+mn-cs"/>
              </a:rPr>
              <a:t>(Georgopoulos et al.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1986)</a:t>
            </a:r>
            <a:r>
              <a:rPr lang="zh-CN" altLang="en-US" sz="1200" b="0" i="0" u="none" strike="noStrike" kern="1200" dirty="0">
                <a:solidFill>
                  <a:schemeClr val="tx1"/>
                </a:solidFill>
                <a:effectLst/>
                <a:latin typeface="+mn-lt"/>
                <a:ea typeface="+mn-ea"/>
                <a:cs typeface="+mn-cs"/>
              </a:rPr>
              <a:t>，但即使是放电率编码也可能是“标记行”编码，其中细胞身份很重要</a:t>
            </a:r>
            <a:r>
              <a:rPr lang="en-US" altLang="zh-CN"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Montani</a:t>
            </a:r>
            <a:r>
              <a:rPr lang="en-US" altLang="zh-CN" sz="1200" b="0" i="0" u="none" strike="noStrike" kern="1200" dirty="0">
                <a:solidFill>
                  <a:schemeClr val="tx1"/>
                </a:solidFill>
                <a:effectLst/>
                <a:latin typeface="+mn-lt"/>
                <a:ea typeface="+mn-ea"/>
                <a:cs typeface="+mn-cs"/>
              </a:rPr>
              <a:t> et al.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2007;</a:t>
            </a:r>
            <a:r>
              <a:rPr lang="zh-CN" altLang="en-US" sz="1200" b="0" i="0" u="none" strike="noStrike" kern="1200" dirty="0">
                <a:solidFill>
                  <a:schemeClr val="tx1"/>
                </a:solidFill>
                <a:effectLst/>
                <a:latin typeface="+mn-lt"/>
                <a:ea typeface="+mn-ea"/>
                <a:cs typeface="+mn-cs"/>
              </a:rPr>
              <a:t>舒尔茨等人，</a:t>
            </a:r>
            <a:r>
              <a:rPr lang="en-US" altLang="zh-CN" sz="1200" b="0" i="0" u="none" strike="noStrike" kern="1200" dirty="0">
                <a:solidFill>
                  <a:schemeClr val="tx1"/>
                </a:solidFill>
                <a:effectLst/>
                <a:latin typeface="+mn-lt"/>
                <a:ea typeface="+mn-ea"/>
                <a:cs typeface="+mn-cs"/>
              </a:rPr>
              <a:t>2009)</a:t>
            </a:r>
            <a:r>
              <a:rPr lang="zh-CN" altLang="en-US" sz="1200" b="0" i="0" u="none" strike="noStrike" kern="1200" dirty="0">
                <a:solidFill>
                  <a:schemeClr val="tx1"/>
                </a:solidFill>
                <a:effectLst/>
                <a:latin typeface="+mn-lt"/>
                <a:ea typeface="+mn-ea"/>
                <a:cs typeface="+mn-cs"/>
              </a:rPr>
              <a:t>。一些大脑回路的处理被认为是通过振荡活动中的精确相位延迟来完成的</a:t>
            </a:r>
            <a:r>
              <a:rPr lang="en-US" altLang="zh-CN" sz="1200" b="0" i="0" u="none" strike="noStrike" kern="1200" dirty="0">
                <a:solidFill>
                  <a:schemeClr val="tx1"/>
                </a:solidFill>
                <a:effectLst/>
                <a:latin typeface="+mn-lt"/>
                <a:ea typeface="+mn-ea"/>
                <a:cs typeface="+mn-cs"/>
              </a:rPr>
              <a:t>(Engel et al.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2001)</a:t>
            </a:r>
            <a:r>
              <a:rPr lang="zh-CN" altLang="en-US" sz="1200" b="0" i="0" u="none" strike="noStrike" kern="1200" dirty="0">
                <a:solidFill>
                  <a:schemeClr val="tx1"/>
                </a:solidFill>
                <a:effectLst/>
                <a:latin typeface="+mn-lt"/>
                <a:ea typeface="+mn-ea"/>
                <a:cs typeface="+mn-cs"/>
              </a:rPr>
              <a:t>，而大脑中认知信息编码的潜在机制仍然很不清楚。对于后一种方案，即使以类特定的方式对神经元进行全场照明，也显然不会有效。相反，只有一个特定的细胞子集，如定向柱，应该是有针对性的，这是目前不可能使用全场照明。这直接导致了临床光遗传学的最后一个重要技术障碍</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如何以精确的空间和时间分辨率驱动种群中的大量神经元</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到目前为止，大多数的光发生实验都使用光激子的单光子激发，通常由发光二极管或光纤耦合激光器提供。这种方法的缺点是光发生激活不受空间限制，因此组织区域内所有表达</a:t>
            </a:r>
            <a:r>
              <a:rPr lang="en-US" altLang="zh-CN" sz="1200" b="0" i="0" u="none" strike="noStrike" kern="1200" dirty="0">
                <a:solidFill>
                  <a:schemeClr val="tx1"/>
                </a:solidFill>
                <a:effectLst/>
                <a:latin typeface="+mn-lt"/>
                <a:ea typeface="+mn-ea"/>
                <a:cs typeface="+mn-cs"/>
              </a:rPr>
              <a:t>opsin</a:t>
            </a:r>
            <a:r>
              <a:rPr lang="zh-CN" altLang="en-US" sz="1200" b="0" i="0" u="none" strike="noStrike" kern="1200" dirty="0">
                <a:solidFill>
                  <a:schemeClr val="tx1"/>
                </a:solidFill>
                <a:effectLst/>
                <a:latin typeface="+mn-lt"/>
                <a:ea typeface="+mn-ea"/>
                <a:cs typeface="+mn-cs"/>
              </a:rPr>
              <a:t>的细胞都会受到影响</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图</a:t>
            </a:r>
            <a:r>
              <a:rPr lang="en-US" altLang="zh-CN" sz="1200" b="0" i="0" u="none" strike="noStrike" kern="1200" dirty="0" err="1">
                <a:solidFill>
                  <a:schemeClr val="tx1"/>
                </a:solidFill>
                <a:effectLst/>
                <a:latin typeface="+mn-lt"/>
                <a:ea typeface="+mn-ea"/>
                <a:cs typeface="+mn-cs"/>
              </a:rPr>
              <a:t>2A</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。对于一些光遗传学应用，这可能是不够的。相反，瞄准神经元的亚群是至关重要的，然后就有了替代方案，如使用多位点发光二极管阵列等技术</a:t>
            </a:r>
            <a:r>
              <a:rPr lang="en-US" altLang="zh-CN" sz="1200" b="0" i="0" u="none" strike="noStrike" kern="1200" dirty="0">
                <a:solidFill>
                  <a:schemeClr val="tx1"/>
                </a:solidFill>
                <a:effectLst/>
                <a:latin typeface="+mn-lt"/>
                <a:ea typeface="+mn-ea"/>
                <a:cs typeface="+mn-cs"/>
              </a:rPr>
              <a:t>(Grossman et al.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2010)</a:t>
            </a:r>
            <a:r>
              <a:rPr lang="zh-CN" altLang="en-US" sz="1200" b="0" i="0" u="none" strike="noStrike" kern="1200" dirty="0">
                <a:solidFill>
                  <a:schemeClr val="tx1"/>
                </a:solidFill>
                <a:effectLst/>
                <a:latin typeface="+mn-lt"/>
                <a:ea typeface="+mn-ea"/>
                <a:cs typeface="+mn-cs"/>
              </a:rPr>
              <a:t>。然而，这些方法在实践中仅限于视网膜或体外制剂，因为它们几乎不受轴向平面的限制</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图</a:t>
            </a:r>
            <a:r>
              <a:rPr lang="en-US" altLang="zh-CN" sz="1200" b="0" i="0" u="none" strike="noStrike" kern="1200" dirty="0" err="1">
                <a:solidFill>
                  <a:schemeClr val="tx1"/>
                </a:solidFill>
                <a:effectLst/>
                <a:latin typeface="+mn-lt"/>
                <a:ea typeface="+mn-ea"/>
                <a:cs typeface="+mn-cs"/>
              </a:rPr>
              <a:t>2B</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。利用光学技术提供精确的时空图形还有两种可能。</a:t>
            </a:r>
          </a:p>
          <a:p>
            <a:r>
              <a:rPr lang="zh-CN" altLang="en-US" sz="1200" b="0" i="0" u="none" strike="noStrike" kern="1200" dirty="0">
                <a:solidFill>
                  <a:schemeClr val="tx1"/>
                </a:solidFill>
                <a:effectLst/>
                <a:latin typeface="+mn-lt"/>
                <a:ea typeface="+mn-ea"/>
                <a:cs typeface="+mn-cs"/>
              </a:rPr>
              <a:t>第一种是多光子激发</a:t>
            </a:r>
            <a:r>
              <a:rPr lang="en-US" altLang="zh-CN"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Rickgauer</a:t>
            </a:r>
            <a:r>
              <a:rPr lang="en-US" altLang="zh-CN" sz="1200" b="0" i="0" u="none" strike="noStrike" kern="1200" dirty="0">
                <a:solidFill>
                  <a:schemeClr val="tx1"/>
                </a:solidFill>
                <a:effectLst/>
                <a:latin typeface="+mn-lt"/>
                <a:ea typeface="+mn-ea"/>
                <a:cs typeface="+mn-cs"/>
              </a:rPr>
              <a:t> and Tank, 2009)</a:t>
            </a:r>
            <a:r>
              <a:rPr lang="zh-CN" altLang="en-US" sz="1200" b="0" i="0" u="none" strike="noStrike" kern="1200" dirty="0">
                <a:solidFill>
                  <a:schemeClr val="tx1"/>
                </a:solidFill>
                <a:effectLst/>
                <a:latin typeface="+mn-lt"/>
                <a:ea typeface="+mn-ea"/>
                <a:cs typeface="+mn-cs"/>
              </a:rPr>
              <a:t>，通常是</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光子</a:t>
            </a:r>
            <a:r>
              <a:rPr lang="en-US" altLang="zh-CN"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2P</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，它在空间上受到足够的限制，允许单个细胞的光激活。通过使用两个波长较长的光子之间的相互作用，产生了一个小的点扩展函数</a:t>
            </a:r>
            <a:r>
              <a:rPr lang="en-US" altLang="zh-CN"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PSF</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，它在轴向和横向维度上都受到限制</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图</a:t>
            </a:r>
            <a:r>
              <a:rPr lang="en-US" altLang="zh-CN" sz="1200" b="0" i="0" u="none" strike="noStrike" kern="1200" dirty="0" err="1">
                <a:solidFill>
                  <a:schemeClr val="tx1"/>
                </a:solidFill>
                <a:effectLst/>
                <a:latin typeface="+mn-lt"/>
                <a:ea typeface="+mn-ea"/>
                <a:cs typeface="+mn-cs"/>
              </a:rPr>
              <a:t>2C</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，可以在空间中重新定位，从而激活整个组织体积中的单个神经元。然而，由于</a:t>
            </a:r>
            <a:r>
              <a:rPr lang="en-US" altLang="zh-CN" sz="1200" b="0" i="0" u="none" strike="noStrike" kern="1200" dirty="0" err="1">
                <a:solidFill>
                  <a:schemeClr val="tx1"/>
                </a:solidFill>
                <a:effectLst/>
                <a:latin typeface="+mn-lt"/>
                <a:ea typeface="+mn-ea"/>
                <a:cs typeface="+mn-cs"/>
              </a:rPr>
              <a:t>PSF</a:t>
            </a:r>
            <a:r>
              <a:rPr lang="zh-CN" altLang="en-US" sz="1200" b="0" i="0" u="none" strike="noStrike" kern="1200" dirty="0">
                <a:solidFill>
                  <a:schemeClr val="tx1"/>
                </a:solidFill>
                <a:effectLst/>
                <a:latin typeface="+mn-lt"/>
                <a:ea typeface="+mn-ea"/>
                <a:cs typeface="+mn-cs"/>
              </a:rPr>
              <a:t>通常小于</a:t>
            </a:r>
            <a:r>
              <a:rPr lang="en-US" altLang="zh-CN" sz="1200" b="0" i="0" u="none" strike="noStrike" kern="1200" dirty="0">
                <a:solidFill>
                  <a:schemeClr val="tx1"/>
                </a:solidFill>
                <a:effectLst/>
                <a:latin typeface="+mn-lt"/>
                <a:ea typeface="+mn-ea"/>
                <a:cs typeface="+mn-cs"/>
              </a:rPr>
              <a:t>soma, </a:t>
            </a:r>
            <a:r>
              <a:rPr lang="en-US" altLang="zh-CN" sz="1200" b="0" i="0" u="none" strike="noStrike" kern="1200" dirty="0" err="1">
                <a:solidFill>
                  <a:schemeClr val="tx1"/>
                </a:solidFill>
                <a:effectLst/>
                <a:latin typeface="+mn-lt"/>
                <a:ea typeface="+mn-ea"/>
                <a:cs typeface="+mn-cs"/>
              </a:rPr>
              <a:t>2P</a:t>
            </a:r>
            <a:r>
              <a:rPr lang="zh-CN" altLang="en-US" sz="1200" b="0" i="0" u="none" strike="noStrike" kern="1200" dirty="0">
                <a:solidFill>
                  <a:schemeClr val="tx1"/>
                </a:solidFill>
                <a:effectLst/>
                <a:latin typeface="+mn-lt"/>
                <a:ea typeface="+mn-ea"/>
                <a:cs typeface="+mn-cs"/>
              </a:rPr>
              <a:t>激发不足以在不扫描细胞的情况下启动动作电位，从而降低了该技术的时间分辨率</a:t>
            </a:r>
            <a:r>
              <a:rPr lang="en-US" altLang="zh-CN"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Rickgauer</a:t>
            </a:r>
            <a:r>
              <a:rPr lang="en-US" altLang="zh-CN" sz="1200" b="0" i="0" u="none" strike="noStrike" kern="1200" dirty="0">
                <a:solidFill>
                  <a:schemeClr val="tx1"/>
                </a:solidFill>
                <a:effectLst/>
                <a:latin typeface="+mn-lt"/>
                <a:ea typeface="+mn-ea"/>
                <a:cs typeface="+mn-cs"/>
              </a:rPr>
              <a:t> and Tank, 2009)</a:t>
            </a:r>
            <a:r>
              <a:rPr lang="zh-CN" altLang="en-US" sz="1200" b="0" i="0" u="none" strike="noStrike" kern="1200" dirty="0">
                <a:solidFill>
                  <a:schemeClr val="tx1"/>
                </a:solidFill>
                <a:effectLst/>
                <a:latin typeface="+mn-lt"/>
                <a:ea typeface="+mn-ea"/>
                <a:cs typeface="+mn-cs"/>
              </a:rPr>
              <a:t>。最近的另一个方法使用波前整形方法</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如数字全息术或广义相衬</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图</a:t>
            </a:r>
            <a:r>
              <a:rPr lang="en-US" altLang="zh-CN" sz="1200" b="0" i="0" u="none" strike="noStrike" kern="1200" dirty="0">
                <a:solidFill>
                  <a:schemeClr val="tx1"/>
                </a:solidFill>
                <a:effectLst/>
                <a:latin typeface="+mn-lt"/>
                <a:ea typeface="+mn-ea"/>
                <a:cs typeface="+mn-cs"/>
              </a:rPr>
              <a:t>2 d),</a:t>
            </a:r>
            <a:r>
              <a:rPr lang="zh-CN" altLang="en-US" sz="1200" b="0" i="0" u="none" strike="noStrike" kern="1200" dirty="0">
                <a:solidFill>
                  <a:schemeClr val="tx1"/>
                </a:solidFill>
                <a:effectLst/>
                <a:latin typeface="+mn-lt"/>
                <a:ea typeface="+mn-ea"/>
                <a:cs typeface="+mn-cs"/>
              </a:rPr>
              <a:t>并通过操纵光的相位空间光调制器</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光创建一个定义的空间模式同样可以扫描多个神经元体积的组织</a:t>
            </a:r>
            <a:r>
              <a:rPr lang="en-US" altLang="zh-CN"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Papagiakoumou</a:t>
            </a:r>
            <a:r>
              <a:rPr lang="en-US" altLang="zh-CN" sz="1200" b="0" i="0" u="none" strike="noStrike" kern="1200" dirty="0">
                <a:solidFill>
                  <a:schemeClr val="tx1"/>
                </a:solidFill>
                <a:effectLst/>
                <a:latin typeface="+mn-lt"/>
                <a:ea typeface="+mn-ea"/>
                <a:cs typeface="+mn-cs"/>
              </a:rPr>
              <a:t> et al ., 2010;(</a:t>
            </a:r>
            <a:r>
              <a:rPr lang="en-US" altLang="zh-CN" sz="1200" b="0" i="0" u="none" strike="noStrike" kern="1200" dirty="0" err="1">
                <a:solidFill>
                  <a:schemeClr val="tx1"/>
                </a:solidFill>
                <a:effectLst/>
                <a:latin typeface="+mn-lt"/>
                <a:ea typeface="+mn-ea"/>
                <a:cs typeface="+mn-cs"/>
              </a:rPr>
              <a:t>Oron</a:t>
            </a:r>
            <a:r>
              <a:rPr lang="en-US" altLang="zh-CN" sz="1200" b="0" i="0" u="none" strike="noStrike" kern="1200" dirty="0">
                <a:solidFill>
                  <a:schemeClr val="tx1"/>
                </a:solidFill>
                <a:effectLst/>
                <a:latin typeface="+mn-lt"/>
                <a:ea typeface="+mn-ea"/>
                <a:cs typeface="+mn-cs"/>
              </a:rPr>
              <a:t> et al.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2012)</a:t>
            </a:r>
            <a:r>
              <a:rPr lang="zh-CN" altLang="en-US" sz="1200" b="0" i="0" u="none" strike="noStrike" kern="1200" dirty="0">
                <a:solidFill>
                  <a:schemeClr val="tx1"/>
                </a:solidFill>
                <a:effectLst/>
                <a:latin typeface="+mn-lt"/>
                <a:ea typeface="+mn-ea"/>
                <a:cs typeface="+mn-cs"/>
              </a:rPr>
              <a:t>。多光子激发和波前形成都受到限制，其速率与目标神经元的种群大小成正比。此外，尽管在体内和体外都进行了测试，但它们只适用于固定头部的受试者，因此目前阻碍了它在包括自由行为受试者在内的实验中的应用。然而，由于精确的时空模式很可能是必要的，以充分利用光遗传学操纵大脑回路的能力，特别是在涉及突触可塑性机制的地方，这一领域的技术发展是值得密切关注的。</a:t>
            </a:r>
            <a:endParaRPr lang="zh-CN" altLang="en-US" dirty="0"/>
          </a:p>
        </p:txBody>
      </p:sp>
      <p:sp>
        <p:nvSpPr>
          <p:cNvPr id="4" name="灯片编号占位符 3"/>
          <p:cNvSpPr>
            <a:spLocks noGrp="1"/>
          </p:cNvSpPr>
          <p:nvPr>
            <p:ph type="sldNum" sz="quarter" idx="5"/>
          </p:nvPr>
        </p:nvSpPr>
        <p:spPr/>
        <p:txBody>
          <a:bodyPr/>
          <a:lstStyle/>
          <a:p>
            <a:fld id="{71A843B3-B42E-46F0-B619-11E5122B16C0}" type="slidenum">
              <a:rPr lang="zh-CN" altLang="en-US" smtClean="0"/>
              <a:t>21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2BA0B50-B411-435B-A5B4-DF49FA8F6BEB}" type="datetimeFigureOut">
              <a:rPr lang="zh-CN" altLang="en-US" smtClean="0"/>
              <a:t>2019/6/13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8647E2-16F8-4D92-9794-CF398C518CD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2BA0B50-B411-435B-A5B4-DF49FA8F6BEB}" type="datetimeFigureOut">
              <a:rPr lang="zh-CN" altLang="en-US" smtClean="0"/>
              <a:t>2019/6/13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8647E2-16F8-4D92-9794-CF398C518CD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2BA0B50-B411-435B-A5B4-DF49FA8F6BEB}" type="datetimeFigureOut">
              <a:rPr lang="zh-CN" altLang="en-US" smtClean="0"/>
              <a:t>2019/6/13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8647E2-16F8-4D92-9794-CF398C518CD8}"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2BA0B50-B411-435B-A5B4-DF49FA8F6BEB}" type="datetimeFigureOut">
              <a:rPr lang="zh-CN" altLang="en-US" smtClean="0"/>
              <a:t>2019/6/13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8647E2-16F8-4D92-9794-CF398C518CD8}"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2BA0B50-B411-435B-A5B4-DF49FA8F6BEB}" type="datetimeFigureOut">
              <a:rPr lang="zh-CN" altLang="en-US" smtClean="0"/>
              <a:t>2019/6/13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8647E2-16F8-4D92-9794-CF398C518CD8}"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2BA0B50-B411-435B-A5B4-DF49FA8F6BEB}" type="datetimeFigureOut">
              <a:rPr lang="zh-CN" altLang="en-US" smtClean="0"/>
              <a:t>2019/6/13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8647E2-16F8-4D92-9794-CF398C518CD8}"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F2BA0B50-B411-435B-A5B4-DF49FA8F6BEB}" type="datetimeFigureOut">
              <a:rPr lang="zh-CN" altLang="en-US" smtClean="0"/>
              <a:t>2019/6/13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8647E2-16F8-4D92-9794-CF398C518CD8}"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F2BA0B50-B411-435B-A5B4-DF49FA8F6BEB}" type="datetimeFigureOut">
              <a:rPr lang="zh-CN" altLang="en-US" smtClean="0"/>
              <a:t>2019/6/13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A8647E2-16F8-4D92-9794-CF398C518CD8}"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2BA0B50-B411-435B-A5B4-DF49FA8F6BEB}" type="datetimeFigureOut">
              <a:rPr lang="zh-CN" altLang="en-US" smtClean="0"/>
              <a:t>2019/6/13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A8647E2-16F8-4D92-9794-CF398C518CD8}"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2BA0B50-B411-435B-A5B4-DF49FA8F6BEB}" type="datetimeFigureOut">
              <a:rPr lang="zh-CN" altLang="en-US" smtClean="0"/>
              <a:t>2019/6/13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A8647E2-16F8-4D92-9794-CF398C518CD8}"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2BA0B50-B411-435B-A5B4-DF49FA8F6BEB}" type="datetimeFigureOut">
              <a:rPr lang="zh-CN" altLang="en-US" smtClean="0"/>
              <a:t>2019/6/13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8647E2-16F8-4D92-9794-CF398C518CD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2BA0B50-B411-435B-A5B4-DF49FA8F6BEB}" type="datetimeFigureOut">
              <a:rPr lang="zh-CN" altLang="en-US" smtClean="0"/>
              <a:t>2019/6/13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8647E2-16F8-4D92-9794-CF398C518CD8}"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2BA0B50-B411-435B-A5B4-DF49FA8F6BEB}" type="datetimeFigureOut">
              <a:rPr lang="zh-CN" altLang="en-US" smtClean="0"/>
              <a:t>2019/6/13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8647E2-16F8-4D92-9794-CF398C518CD8}"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2BA0B50-B411-435B-A5B4-DF49FA8F6BEB}" type="datetimeFigureOut">
              <a:rPr lang="zh-CN" altLang="en-US" smtClean="0"/>
              <a:t>2019/6/13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8647E2-16F8-4D92-9794-CF398C518CD8}"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2BA0B50-B411-435B-A5B4-DF49FA8F6BEB}" type="datetimeFigureOut">
              <a:rPr lang="zh-CN" altLang="en-US" smtClean="0"/>
              <a:t>2019/6/13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8647E2-16F8-4D92-9794-CF398C518CD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2BA0B50-B411-435B-A5B4-DF49FA8F6BEB}" type="datetimeFigureOut">
              <a:rPr lang="zh-CN" altLang="en-US" smtClean="0"/>
              <a:t>2019/6/13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8647E2-16F8-4D92-9794-CF398C518CD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F2BA0B50-B411-435B-A5B4-DF49FA8F6BEB}" type="datetimeFigureOut">
              <a:rPr lang="zh-CN" altLang="en-US" smtClean="0"/>
              <a:t>2019/6/13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8647E2-16F8-4D92-9794-CF398C518CD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F2BA0B50-B411-435B-A5B4-DF49FA8F6BEB}" type="datetimeFigureOut">
              <a:rPr lang="zh-CN" altLang="en-US" smtClean="0"/>
              <a:t>2019/6/13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A8647E2-16F8-4D92-9794-CF398C518CD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2BA0B50-B411-435B-A5B4-DF49FA8F6BEB}" type="datetimeFigureOut">
              <a:rPr lang="zh-CN" altLang="en-US" smtClean="0"/>
              <a:t>2019/6/13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A8647E2-16F8-4D92-9794-CF398C518CD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2BA0B50-B411-435B-A5B4-DF49FA8F6BEB}" type="datetimeFigureOut">
              <a:rPr lang="zh-CN" altLang="en-US" smtClean="0"/>
              <a:t>2019/6/13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A8647E2-16F8-4D92-9794-CF398C518CD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2BA0B50-B411-435B-A5B4-DF49FA8F6BEB}" type="datetimeFigureOut">
              <a:rPr lang="zh-CN" altLang="en-US" smtClean="0"/>
              <a:t>2019/6/13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8647E2-16F8-4D92-9794-CF398C518CD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2BA0B50-B411-435B-A5B4-DF49FA8F6BEB}" type="datetimeFigureOut">
              <a:rPr lang="zh-CN" altLang="en-US" smtClean="0"/>
              <a:t>2019/6/13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8647E2-16F8-4D92-9794-CF398C518CD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BA0B50-B411-435B-A5B4-DF49FA8F6BEB}" type="datetimeFigureOut">
              <a:rPr lang="zh-CN" altLang="en-US" smtClean="0"/>
              <a:t>2019/6/13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8647E2-16F8-4D92-9794-CF398C518CD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BA0B50-B411-435B-A5B4-DF49FA8F6BEB}" type="datetimeFigureOut">
              <a:rPr lang="zh-CN" altLang="en-US" smtClean="0"/>
              <a:t>2019/6/13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8647E2-16F8-4D92-9794-CF398C518CD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3786" y="1155627"/>
            <a:ext cx="13503564" cy="486178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标题 1"/>
          <p:cNvSpPr>
            <a:spLocks noGrp="1"/>
          </p:cNvSpPr>
          <p:nvPr>
            <p:ph type="ctrTitle"/>
          </p:nvPr>
        </p:nvSpPr>
        <p:spPr>
          <a:xfrm>
            <a:off x="363851" y="851768"/>
            <a:ext cx="11488290" cy="2387600"/>
          </a:xfrm>
        </p:spPr>
        <p:txBody>
          <a:bodyPr>
            <a:normAutofit/>
          </a:bodyPr>
          <a:lstStyle/>
          <a:p>
            <a:pPr>
              <a:lnSpc>
                <a:spcPct val="100000"/>
              </a:lnSpc>
            </a:pPr>
            <a:r>
              <a:rPr lang="en-US" altLang="zh-CN" b="1" dirty="0">
                <a:effectLst>
                  <a:outerShdw blurRad="38100" dist="38100" dir="2700000" algn="tl">
                    <a:srgbClr val="000000">
                      <a:alpha val="43137"/>
                    </a:srgbClr>
                  </a:outerShdw>
                </a:effectLst>
                <a:latin typeface="+mn-ea"/>
                <a:ea typeface="+mn-ea"/>
              </a:rPr>
              <a:t>Let there be light</a:t>
            </a:r>
            <a:br>
              <a:rPr lang="en-US" altLang="zh-CN" b="1" dirty="0">
                <a:effectLst>
                  <a:outerShdw blurRad="38100" dist="38100" dir="2700000" algn="tl">
                    <a:srgbClr val="000000">
                      <a:alpha val="43137"/>
                    </a:srgbClr>
                  </a:outerShdw>
                </a:effectLst>
                <a:latin typeface="+mn-ea"/>
                <a:ea typeface="+mn-ea"/>
              </a:rPr>
            </a:br>
            <a:r>
              <a:rPr lang="en-US" altLang="zh-CN" sz="4400" dirty="0">
                <a:latin typeface="+mn-ea"/>
                <a:ea typeface="+mn-ea"/>
              </a:rPr>
              <a:t>new progress in  </a:t>
            </a:r>
            <a:r>
              <a:rPr lang="en-US" altLang="zh-CN" sz="4400" dirty="0" err="1">
                <a:latin typeface="+mn-ea"/>
                <a:ea typeface="+mn-ea"/>
              </a:rPr>
              <a:t>photostimulation</a:t>
            </a:r>
            <a:r>
              <a:rPr lang="en-US" altLang="zh-CN" sz="4400" dirty="0">
                <a:latin typeface="+mn-ea"/>
                <a:ea typeface="+mn-ea"/>
              </a:rPr>
              <a:t> apparatus</a:t>
            </a:r>
            <a:endParaRPr lang="zh-CN" altLang="en-US" sz="4800" dirty="0">
              <a:latin typeface="+mn-ea"/>
              <a:ea typeface="+mn-ea"/>
            </a:endParaRPr>
          </a:p>
        </p:txBody>
      </p:sp>
      <p:sp>
        <p:nvSpPr>
          <p:cNvPr id="3" name="副标题 2"/>
          <p:cNvSpPr>
            <a:spLocks noGrp="1"/>
          </p:cNvSpPr>
          <p:nvPr>
            <p:ph type="subTitle" idx="1"/>
          </p:nvPr>
        </p:nvSpPr>
        <p:spPr>
          <a:xfrm>
            <a:off x="3707476" y="3586520"/>
            <a:ext cx="5067046" cy="2964360"/>
          </a:xfrm>
        </p:spPr>
        <p:txBody>
          <a:bodyPr>
            <a:normAutofit/>
          </a:bodyPr>
          <a:lstStyle/>
          <a:p>
            <a:r>
              <a:rPr lang="en-US" altLang="zh-CN" sz="3200" dirty="0"/>
              <a:t>Group Member</a:t>
            </a:r>
            <a:r>
              <a:rPr lang="zh-CN" altLang="en-US" sz="3200" dirty="0"/>
              <a:t>：</a:t>
            </a:r>
            <a:r>
              <a:rPr lang="en-US" altLang="zh-CN" sz="3200" dirty="0"/>
              <a:t> </a:t>
            </a:r>
          </a:p>
          <a:p>
            <a:pPr algn="l"/>
            <a:r>
              <a:rPr lang="en-US" altLang="zh-CN" sz="2000" dirty="0"/>
              <a:t>1-Theory </a:t>
            </a:r>
            <a:r>
              <a:rPr lang="zh-CN" altLang="en-US" sz="2000" dirty="0"/>
              <a:t>陈佳琦 生医</a:t>
            </a:r>
            <a:r>
              <a:rPr lang="en-US" altLang="zh-CN" sz="2000" dirty="0"/>
              <a:t>5 2015080116</a:t>
            </a:r>
          </a:p>
          <a:p>
            <a:pPr algn="l"/>
            <a:r>
              <a:rPr lang="en-US" altLang="zh-CN" sz="2000" dirty="0"/>
              <a:t>2-</a:t>
            </a:r>
            <a:r>
              <a:rPr lang="en-US" altLang="zh-CN" sz="2000" dirty="0" err="1"/>
              <a:t>Optrode</a:t>
            </a:r>
            <a:r>
              <a:rPr lang="en-US" altLang="zh-CN" sz="2000" dirty="0"/>
              <a:t> </a:t>
            </a:r>
            <a:r>
              <a:rPr lang="zh-CN" altLang="en-US" sz="2000" dirty="0"/>
              <a:t>陈佳琦 生医</a:t>
            </a:r>
            <a:r>
              <a:rPr lang="en-US" altLang="zh-CN" sz="2000" dirty="0"/>
              <a:t>6 2016013210</a:t>
            </a:r>
          </a:p>
          <a:p>
            <a:pPr algn="l"/>
            <a:r>
              <a:rPr lang="en-US" altLang="zh-CN" sz="2000" dirty="0"/>
              <a:t>3-Application </a:t>
            </a:r>
            <a:r>
              <a:rPr lang="zh-CN" altLang="en-US" sz="2000" dirty="0"/>
              <a:t>王菲 生医</a:t>
            </a:r>
            <a:r>
              <a:rPr lang="en-US" altLang="zh-CN" sz="2000" dirty="0"/>
              <a:t>6 2016013197</a:t>
            </a:r>
          </a:p>
          <a:p>
            <a:pPr algn="l"/>
            <a:r>
              <a:rPr lang="en-US" altLang="zh-CN" sz="2000" dirty="0"/>
              <a:t>4-Vision </a:t>
            </a:r>
            <a:r>
              <a:rPr lang="zh-CN" altLang="en-US" sz="2000" dirty="0"/>
              <a:t>南志睿 生医</a:t>
            </a:r>
            <a:r>
              <a:rPr lang="en-US" altLang="zh-CN" sz="2000" dirty="0"/>
              <a:t>5 2015080115</a:t>
            </a:r>
            <a:endParaRPr lang="zh-CN" alt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7888" y="358195"/>
            <a:ext cx="10515600" cy="1325563"/>
          </a:xfrm>
        </p:spPr>
        <p:txBody>
          <a:bodyPr/>
          <a:lstStyle/>
          <a:p>
            <a:r>
              <a:rPr lang="en-US" altLang="zh-CN" b="1" dirty="0">
                <a:latin typeface="等线" panose="02010600030101010101" charset="-122"/>
                <a:ea typeface="等线" panose="02010600030101010101" charset="-122"/>
              </a:rPr>
              <a:t>2.2 Challenges </a:t>
            </a:r>
            <a:endParaRPr lang="zh-CN" altLang="en-US" b="1" dirty="0">
              <a:latin typeface="等线" panose="02010600030101010101" charset="-122"/>
              <a:ea typeface="等线" panose="02010600030101010101" charset="-122"/>
            </a:endParaRPr>
          </a:p>
        </p:txBody>
      </p:sp>
      <p:sp>
        <p:nvSpPr>
          <p:cNvPr id="33" name="内容占位符 2"/>
          <p:cNvSpPr>
            <a:spLocks noGrp="1"/>
          </p:cNvSpPr>
          <p:nvPr>
            <p:ph idx="1"/>
          </p:nvPr>
        </p:nvSpPr>
        <p:spPr>
          <a:xfrm>
            <a:off x="797888" y="1792172"/>
            <a:ext cx="10515600" cy="4351338"/>
          </a:xfrm>
        </p:spPr>
        <p:txBody>
          <a:bodyPr>
            <a:normAutofit lnSpcReduction="10000"/>
          </a:bodyPr>
          <a:lstStyle/>
          <a:p>
            <a:pPr>
              <a:lnSpc>
                <a:spcPct val="100000"/>
              </a:lnSpc>
            </a:pPr>
            <a:r>
              <a:rPr lang="en-US" altLang="zh-CN" sz="2400" dirty="0">
                <a:latin typeface="等线" panose="02010600030101010101" charset="-122"/>
                <a:ea typeface="等线" panose="02010600030101010101" charset="-122"/>
              </a:rPr>
              <a:t>Electrical devices’ chronical performance</a:t>
            </a:r>
          </a:p>
          <a:p>
            <a:pPr>
              <a:lnSpc>
                <a:spcPct val="100000"/>
              </a:lnSpc>
            </a:pPr>
            <a:r>
              <a:rPr lang="en-US" altLang="zh-CN" sz="2400" dirty="0">
                <a:latin typeface="等线" panose="02010600030101010101" charset="-122"/>
              </a:rPr>
              <a:t>Minimize tissue damage and displacement</a:t>
            </a:r>
          </a:p>
          <a:p>
            <a:pPr>
              <a:lnSpc>
                <a:spcPct val="100000"/>
              </a:lnSpc>
            </a:pPr>
            <a:r>
              <a:rPr lang="en-US" altLang="zh-CN" sz="2400" dirty="0">
                <a:latin typeface="等线" panose="02010600030101010101" charset="-122"/>
              </a:rPr>
              <a:t>Small cross-section and overall dimensions</a:t>
            </a:r>
          </a:p>
          <a:p>
            <a:pPr>
              <a:lnSpc>
                <a:spcPct val="100000"/>
              </a:lnSpc>
            </a:pPr>
            <a:r>
              <a:rPr lang="en-US" altLang="zh-CN" sz="2400" dirty="0">
                <a:latin typeface="等线" panose="02010600030101010101" charset="-122"/>
              </a:rPr>
              <a:t>Effective light intensity</a:t>
            </a:r>
          </a:p>
          <a:p>
            <a:pPr>
              <a:lnSpc>
                <a:spcPct val="100000"/>
              </a:lnSpc>
            </a:pPr>
            <a:r>
              <a:rPr lang="en-US" altLang="zh-CN" sz="2400" dirty="0">
                <a:latin typeface="等线" panose="02010600030101010101" charset="-122"/>
              </a:rPr>
              <a:t>Multi-site optrodes- homogeneous distribution of light</a:t>
            </a:r>
          </a:p>
          <a:p>
            <a:pPr>
              <a:lnSpc>
                <a:spcPct val="100000"/>
              </a:lnSpc>
            </a:pPr>
            <a:r>
              <a:rPr lang="en-US" altLang="zh-CN" sz="2400" dirty="0">
                <a:latin typeface="等线" panose="02010600030101010101" charset="-122"/>
              </a:rPr>
              <a:t>Thermal properties</a:t>
            </a:r>
          </a:p>
          <a:p>
            <a:pPr>
              <a:lnSpc>
                <a:spcPct val="100000"/>
              </a:lnSpc>
            </a:pPr>
            <a:r>
              <a:rPr lang="en-US" altLang="zh-CN" sz="2400" dirty="0">
                <a:latin typeface="等线" panose="02010600030101010101" charset="-122"/>
              </a:rPr>
              <a:t>Stimulation artifacts</a:t>
            </a:r>
          </a:p>
          <a:p>
            <a:pPr>
              <a:lnSpc>
                <a:spcPct val="100000"/>
              </a:lnSpc>
            </a:pPr>
            <a:r>
              <a:rPr lang="en-US" altLang="zh-CN" sz="2400" dirty="0">
                <a:latin typeface="等线" panose="02010600030101010101" charset="-122"/>
              </a:rPr>
              <a:t>Compatibility with other technologies</a:t>
            </a:r>
          </a:p>
          <a:p>
            <a:pPr>
              <a:lnSpc>
                <a:spcPct val="100000"/>
              </a:lnSpc>
            </a:pPr>
            <a:r>
              <a:rPr lang="en-US" altLang="zh-CN" sz="2400" dirty="0">
                <a:latin typeface="等线" panose="02010600030101010101" charset="-122"/>
              </a:rPr>
              <a:t>Reliable signal transfer and data acquisition</a:t>
            </a:r>
          </a:p>
          <a:p>
            <a:pPr>
              <a:lnSpc>
                <a:spcPct val="100000"/>
              </a:lnSpc>
            </a:pPr>
            <a:endParaRPr lang="en-US" altLang="zh-CN" sz="2400" dirty="0">
              <a:latin typeface="等线" panose="02010600030101010101" charset="-122"/>
            </a:endParaRPr>
          </a:p>
          <a:p>
            <a:pPr>
              <a:lnSpc>
                <a:spcPct val="100000"/>
              </a:lnSpc>
            </a:pPr>
            <a:endParaRPr lang="en-US" altLang="zh-CN" sz="2400" dirty="0">
              <a:latin typeface="等线" panose="02010600030101010101" charset="-122"/>
            </a:endParaRPr>
          </a:p>
          <a:p>
            <a:pPr>
              <a:lnSpc>
                <a:spcPct val="100000"/>
              </a:lnSpc>
            </a:pPr>
            <a:endParaRPr lang="en-US" altLang="zh-CN" sz="2400" dirty="0">
              <a:latin typeface="等线" panose="02010600030101010101" charset="-122"/>
            </a:endParaRPr>
          </a:p>
          <a:p>
            <a:pPr>
              <a:lnSpc>
                <a:spcPct val="100000"/>
              </a:lnSpc>
            </a:pPr>
            <a:endParaRPr lang="en-US" altLang="zh-CN" sz="2400" dirty="0">
              <a:latin typeface="等线" panose="02010600030101010101" charset="-122"/>
              <a:ea typeface="等线" panose="02010600030101010101" charset="-122"/>
            </a:endParaRPr>
          </a:p>
          <a:p>
            <a:pPr>
              <a:lnSpc>
                <a:spcPct val="100000"/>
              </a:lnSpc>
            </a:pPr>
            <a:endParaRPr lang="zh-CN" altLang="en-US" sz="2400" dirty="0">
              <a:latin typeface="等线" panose="02010600030101010101" charset="-122"/>
              <a:ea typeface="等线" panose="0201060003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等线" panose="02010600030101010101" charset="-122"/>
                <a:ea typeface="等线" panose="02010600030101010101" charset="-122"/>
              </a:rPr>
              <a:t>2.3.1 Optical Fiber</a:t>
            </a:r>
            <a:endParaRPr lang="zh-CN" altLang="en-US" b="1" dirty="0">
              <a:latin typeface="等线" panose="02010600030101010101" charset="-122"/>
              <a:ea typeface="等线" panose="02010600030101010101" charset="-122"/>
            </a:endParaRPr>
          </a:p>
        </p:txBody>
      </p:sp>
      <p:sp>
        <p:nvSpPr>
          <p:cNvPr id="4" name="内容占位符 2"/>
          <p:cNvSpPr>
            <a:spLocks noGrp="1"/>
          </p:cNvSpPr>
          <p:nvPr>
            <p:ph idx="1"/>
          </p:nvPr>
        </p:nvSpPr>
        <p:spPr>
          <a:xfrm>
            <a:off x="838200" y="1608667"/>
            <a:ext cx="10515600" cy="4568296"/>
          </a:xfrm>
        </p:spPr>
        <p:txBody>
          <a:bodyPr>
            <a:normAutofit/>
          </a:bodyPr>
          <a:lstStyle/>
          <a:p>
            <a:r>
              <a:rPr lang="en-US" altLang="zh-CN" sz="3600" dirty="0">
                <a:latin typeface="等线" panose="02010600030101010101" charset="-122"/>
                <a:ea typeface="等线" panose="02010600030101010101" charset="-122"/>
              </a:rPr>
              <a:t>State-of-the-art optical fiber optrode designs</a:t>
            </a:r>
            <a:endParaRPr lang="zh-CN" altLang="en-US" sz="3600" dirty="0">
              <a:latin typeface="等线" panose="02010600030101010101" charset="-122"/>
              <a:ea typeface="等线" panose="02010600030101010101" charset="-122"/>
            </a:endParaRPr>
          </a:p>
        </p:txBody>
      </p:sp>
      <p:pic>
        <p:nvPicPr>
          <p:cNvPr id="6" name="图片 5"/>
          <p:cNvPicPr/>
          <p:nvPr/>
        </p:nvPicPr>
        <p:blipFill>
          <a:blip r:embed="rId2">
            <a:extLst>
              <a:ext uri="{28A0092B-C50C-407E-A947-70E740481C1C}">
                <a14:useLocalDpi xmlns:a14="http://schemas.microsoft.com/office/drawing/2010/main" val="0"/>
              </a:ext>
            </a:extLst>
          </a:blip>
          <a:stretch>
            <a:fillRect/>
          </a:stretch>
        </p:blipFill>
        <p:spPr>
          <a:xfrm>
            <a:off x="1357162" y="2242685"/>
            <a:ext cx="9163251" cy="4042612"/>
          </a:xfrm>
          <a:prstGeom prst="rect">
            <a:avLst/>
          </a:prstGeom>
        </p:spPr>
      </p:pic>
      <p:sp>
        <p:nvSpPr>
          <p:cNvPr id="3" name="文本框 2"/>
          <p:cNvSpPr txBox="1"/>
          <p:nvPr/>
        </p:nvSpPr>
        <p:spPr>
          <a:xfrm>
            <a:off x="490888" y="6343048"/>
            <a:ext cx="10761045" cy="523220"/>
          </a:xfrm>
          <a:prstGeom prst="rect">
            <a:avLst/>
          </a:prstGeom>
          <a:noFill/>
        </p:spPr>
        <p:txBody>
          <a:bodyPr wrap="square" rtlCol="0">
            <a:spAutoFit/>
          </a:bodyPr>
          <a:lstStyle/>
          <a:p>
            <a:r>
              <a:rPr lang="en-US" altLang="zh-CN" sz="1400" dirty="0"/>
              <a:t>Goncalves, S. B., Ribeiro, J. F., Silva, A. F., Costa, R. M., &amp; </a:t>
            </a:r>
            <a:r>
              <a:rPr lang="en-US" altLang="zh-CN" sz="1400" dirty="0" err="1"/>
              <a:t>Correia</a:t>
            </a:r>
            <a:r>
              <a:rPr lang="en-US" altLang="zh-CN" sz="1400" dirty="0"/>
              <a:t>, J. H. (2017). Design and manufacturing challenges of </a:t>
            </a:r>
            <a:r>
              <a:rPr lang="en-US" altLang="zh-CN" sz="1400" dirty="0" err="1"/>
              <a:t>optogenetic</a:t>
            </a:r>
            <a:r>
              <a:rPr lang="en-US" altLang="zh-CN" sz="1400" dirty="0"/>
              <a:t> neural interfaces: a review. Journal of Neural Engineering, 14(4), 41001.</a:t>
            </a:r>
            <a:endParaRPr lang="zh-CN" alt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等线" panose="02010600030101010101" charset="-122"/>
                <a:ea typeface="等线" panose="02010600030101010101" charset="-122"/>
              </a:rPr>
              <a:t>2.3.1 Optical Fiber</a:t>
            </a:r>
            <a:endParaRPr lang="zh-CN" altLang="en-US" b="1" dirty="0">
              <a:latin typeface="等线" panose="02010600030101010101" charset="-122"/>
              <a:ea typeface="等线" panose="02010600030101010101" charset="-122"/>
            </a:endParaRPr>
          </a:p>
        </p:txBody>
      </p:sp>
      <p:sp>
        <p:nvSpPr>
          <p:cNvPr id="3" name="文本框 2"/>
          <p:cNvSpPr txBox="1"/>
          <p:nvPr/>
        </p:nvSpPr>
        <p:spPr>
          <a:xfrm>
            <a:off x="490888" y="6343048"/>
            <a:ext cx="10761045" cy="523220"/>
          </a:xfrm>
          <a:prstGeom prst="rect">
            <a:avLst/>
          </a:prstGeom>
          <a:noFill/>
        </p:spPr>
        <p:txBody>
          <a:bodyPr wrap="square" rtlCol="0">
            <a:spAutoFit/>
          </a:bodyPr>
          <a:lstStyle/>
          <a:p>
            <a:r>
              <a:rPr lang="en-US" altLang="zh-CN" sz="1400" dirty="0"/>
              <a:t>Bernstein, J. G., Allen, B. D., Guerra, A. A., Boyden, E. S. (2015). Processes for design, construction and </a:t>
            </a:r>
            <a:r>
              <a:rPr lang="en-US" altLang="zh-CN" sz="1400" dirty="0" err="1"/>
              <a:t>utilisation</a:t>
            </a:r>
            <a:r>
              <a:rPr lang="en-US" altLang="zh-CN" sz="1400" dirty="0"/>
              <a:t> of arrays of light-emitting diodes and light-emitting diode-coupled optical </a:t>
            </a:r>
            <a:r>
              <a:rPr lang="en-US" altLang="zh-CN" sz="1400" dirty="0" err="1"/>
              <a:t>fibres</a:t>
            </a:r>
            <a:r>
              <a:rPr lang="en-US" altLang="zh-CN" sz="1400" dirty="0"/>
              <a:t> for multi-site brain light delivery., 2015(5), 177-184.</a:t>
            </a:r>
            <a:endParaRPr lang="zh-CN" altLang="en-US" sz="1400" dirty="0"/>
          </a:p>
        </p:txBody>
      </p:sp>
      <p:pic>
        <p:nvPicPr>
          <p:cNvPr id="7" name="图片 6"/>
          <p:cNvPicPr/>
          <p:nvPr/>
        </p:nvPicPr>
        <p:blipFill>
          <a:blip r:embed="rId2">
            <a:extLst>
              <a:ext uri="{28A0092B-C50C-407E-A947-70E740481C1C}">
                <a14:useLocalDpi xmlns:a14="http://schemas.microsoft.com/office/drawing/2010/main" val="0"/>
              </a:ext>
            </a:extLst>
          </a:blip>
          <a:stretch>
            <a:fillRect/>
          </a:stretch>
        </p:blipFill>
        <p:spPr>
          <a:xfrm>
            <a:off x="1117264" y="1546309"/>
            <a:ext cx="3907123" cy="4575358"/>
          </a:xfrm>
          <a:prstGeom prst="rect">
            <a:avLst/>
          </a:prstGeom>
        </p:spPr>
      </p:pic>
      <p:sp>
        <p:nvSpPr>
          <p:cNvPr id="5" name="文本框 4"/>
          <p:cNvSpPr txBox="1"/>
          <p:nvPr/>
        </p:nvSpPr>
        <p:spPr>
          <a:xfrm>
            <a:off x="5659656" y="1806191"/>
            <a:ext cx="5351646" cy="1123513"/>
          </a:xfrm>
          <a:prstGeom prst="rect">
            <a:avLst/>
          </a:prstGeom>
          <a:noFill/>
        </p:spPr>
        <p:txBody>
          <a:bodyPr wrap="square" rtlCol="0">
            <a:spAutoFit/>
          </a:bodyPr>
          <a:lstStyle/>
          <a:p>
            <a:pPr>
              <a:lnSpc>
                <a:spcPct val="200000"/>
              </a:lnSpc>
            </a:pPr>
            <a:r>
              <a:rPr lang="en-US" altLang="zh-CN" dirty="0">
                <a:latin typeface="等线" panose="02010600030101010101" charset="-122"/>
                <a:ea typeface="等线" panose="02010600030101010101" charset="-122"/>
              </a:rPr>
              <a:t>1 Optical fibers</a:t>
            </a:r>
          </a:p>
          <a:p>
            <a:pPr>
              <a:lnSpc>
                <a:spcPct val="200000"/>
              </a:lnSpc>
            </a:pPr>
            <a:r>
              <a:rPr lang="en-US" altLang="zh-CN" dirty="0">
                <a:latin typeface="等线" panose="02010600030101010101" charset="-122"/>
                <a:ea typeface="等线" panose="02010600030101010101" charset="-122"/>
              </a:rPr>
              <a:t>2 LED</a:t>
            </a:r>
            <a:endParaRPr lang="zh-CN" altLang="en-US" dirty="0">
              <a:latin typeface="等线" panose="02010600030101010101" charset="-122"/>
              <a:ea typeface="等线" panose="02010600030101010101" charset="-122"/>
            </a:endParaRPr>
          </a:p>
        </p:txBody>
      </p:sp>
      <p:sp>
        <p:nvSpPr>
          <p:cNvPr id="8" name="文本框 7"/>
          <p:cNvSpPr txBox="1"/>
          <p:nvPr/>
        </p:nvSpPr>
        <p:spPr>
          <a:xfrm>
            <a:off x="5659656" y="3045207"/>
            <a:ext cx="5139891" cy="258532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t>A 3D fiber array optrode</a:t>
            </a:r>
          </a:p>
          <a:p>
            <a:pPr marL="285750" indent="-285750">
              <a:lnSpc>
                <a:spcPct val="200000"/>
              </a:lnSpc>
              <a:buFont typeface="Arial" panose="020B0604020202020204" pitchFamily="34" charset="0"/>
              <a:buChar char="•"/>
            </a:pPr>
            <a:r>
              <a:rPr lang="en-US" altLang="zh-CN" dirty="0"/>
              <a:t>A stiff silicon housing </a:t>
            </a:r>
          </a:p>
          <a:p>
            <a:pPr marL="285750" indent="-285750">
              <a:lnSpc>
                <a:spcPct val="200000"/>
              </a:lnSpc>
              <a:buFont typeface="Arial" panose="020B0604020202020204" pitchFamily="34" charset="0"/>
              <a:buChar char="•"/>
            </a:pPr>
            <a:r>
              <a:rPr lang="en-US" altLang="zh-CN" dirty="0"/>
              <a:t>A flexible substrate with integrated LEDs</a:t>
            </a:r>
          </a:p>
          <a:p>
            <a:pPr marL="285750" indent="-285750">
              <a:lnSpc>
                <a:spcPct val="200000"/>
              </a:lnSpc>
              <a:buFont typeface="Arial" panose="020B0604020202020204" pitchFamily="34" charset="0"/>
              <a:buChar char="•"/>
            </a:pPr>
            <a:r>
              <a:rPr lang="en-US" altLang="zh-CN" dirty="0"/>
              <a:t>Two sets of special cables</a:t>
            </a:r>
          </a:p>
          <a:p>
            <a:pPr marL="285750" indent="-285750">
              <a:buFont typeface="Arial" panose="020B0604020202020204" pitchFamily="34" charset="0"/>
              <a:buChar char="•"/>
            </a:pP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等线" panose="02010600030101010101" charset="-122"/>
                <a:ea typeface="等线" panose="02010600030101010101" charset="-122"/>
              </a:rPr>
              <a:t>2.3.2 Waveguide</a:t>
            </a:r>
            <a:endParaRPr lang="zh-CN" altLang="en-US" b="1" dirty="0">
              <a:latin typeface="等线" panose="02010600030101010101" charset="-122"/>
              <a:ea typeface="等线" panose="02010600030101010101" charset="-122"/>
            </a:endParaRPr>
          </a:p>
        </p:txBody>
      </p:sp>
      <p:sp>
        <p:nvSpPr>
          <p:cNvPr id="4" name="内容占位符 2"/>
          <p:cNvSpPr>
            <a:spLocks noGrp="1"/>
          </p:cNvSpPr>
          <p:nvPr>
            <p:ph idx="1"/>
          </p:nvPr>
        </p:nvSpPr>
        <p:spPr>
          <a:xfrm>
            <a:off x="838200" y="1608667"/>
            <a:ext cx="10515600" cy="4568296"/>
          </a:xfrm>
        </p:spPr>
        <p:txBody>
          <a:bodyPr>
            <a:normAutofit/>
          </a:bodyPr>
          <a:lstStyle/>
          <a:p>
            <a:r>
              <a:rPr lang="en-US" altLang="zh-CN" sz="3600" dirty="0">
                <a:latin typeface="等线" panose="02010600030101010101" charset="-122"/>
                <a:ea typeface="等线" panose="02010600030101010101" charset="-122"/>
              </a:rPr>
              <a:t>State-of-the-art waveguide optrode designs</a:t>
            </a:r>
            <a:endParaRPr lang="zh-CN" altLang="en-US" sz="3600" dirty="0">
              <a:latin typeface="等线" panose="02010600030101010101" charset="-122"/>
              <a:ea typeface="等线" panose="02010600030101010101" charset="-122"/>
            </a:endParaRPr>
          </a:p>
        </p:txBody>
      </p:sp>
      <p:sp>
        <p:nvSpPr>
          <p:cNvPr id="3" name="文本框 2"/>
          <p:cNvSpPr txBox="1"/>
          <p:nvPr/>
        </p:nvSpPr>
        <p:spPr>
          <a:xfrm>
            <a:off x="490888" y="6343048"/>
            <a:ext cx="10761045" cy="523220"/>
          </a:xfrm>
          <a:prstGeom prst="rect">
            <a:avLst/>
          </a:prstGeom>
          <a:noFill/>
        </p:spPr>
        <p:txBody>
          <a:bodyPr wrap="square" rtlCol="0">
            <a:spAutoFit/>
          </a:bodyPr>
          <a:lstStyle/>
          <a:p>
            <a:r>
              <a:rPr lang="en-US" altLang="zh-CN" sz="1400" dirty="0"/>
              <a:t>Goncalves, S. B., Ribeiro, J. F., Silva, A. F., Costa, R. M., &amp; </a:t>
            </a:r>
            <a:r>
              <a:rPr lang="en-US" altLang="zh-CN" sz="1400" dirty="0" err="1"/>
              <a:t>Correia</a:t>
            </a:r>
            <a:r>
              <a:rPr lang="en-US" altLang="zh-CN" sz="1400" dirty="0"/>
              <a:t>, J. H. (2017). Design and manufacturing challenges of </a:t>
            </a:r>
            <a:r>
              <a:rPr lang="en-US" altLang="zh-CN" sz="1400" dirty="0" err="1"/>
              <a:t>optogenetic</a:t>
            </a:r>
            <a:r>
              <a:rPr lang="en-US" altLang="zh-CN" sz="1400" dirty="0"/>
              <a:t> neural interfaces: a review. Journal of Neural Engineering, 14(4), 41001.</a:t>
            </a:r>
            <a:endParaRPr lang="zh-CN" altLang="en-US" sz="1400" dirty="0"/>
          </a:p>
        </p:txBody>
      </p:sp>
      <p:pic>
        <p:nvPicPr>
          <p:cNvPr id="7" name="图片 6"/>
          <p:cNvPicPr/>
          <p:nvPr/>
        </p:nvPicPr>
        <p:blipFill>
          <a:blip r:embed="rId2">
            <a:extLst>
              <a:ext uri="{28A0092B-C50C-407E-A947-70E740481C1C}">
                <a14:useLocalDpi xmlns:a14="http://schemas.microsoft.com/office/drawing/2010/main" val="0"/>
              </a:ext>
            </a:extLst>
          </a:blip>
          <a:stretch>
            <a:fillRect/>
          </a:stretch>
        </p:blipFill>
        <p:spPr>
          <a:xfrm>
            <a:off x="1954012" y="2309612"/>
            <a:ext cx="8283976" cy="364842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等线" panose="02010600030101010101" charset="-122"/>
                <a:ea typeface="等线" panose="02010600030101010101" charset="-122"/>
              </a:rPr>
              <a:t>2.3.2 Waveguide</a:t>
            </a:r>
            <a:endParaRPr lang="zh-CN" altLang="en-US" b="1" dirty="0">
              <a:latin typeface="等线" panose="02010600030101010101" charset="-122"/>
              <a:ea typeface="等线" panose="02010600030101010101" charset="-122"/>
            </a:endParaRPr>
          </a:p>
        </p:txBody>
      </p:sp>
      <p:sp>
        <p:nvSpPr>
          <p:cNvPr id="3" name="文本框 2"/>
          <p:cNvSpPr txBox="1"/>
          <p:nvPr/>
        </p:nvSpPr>
        <p:spPr>
          <a:xfrm>
            <a:off x="490888" y="6343048"/>
            <a:ext cx="10761045" cy="523220"/>
          </a:xfrm>
          <a:prstGeom prst="rect">
            <a:avLst/>
          </a:prstGeom>
          <a:noFill/>
        </p:spPr>
        <p:txBody>
          <a:bodyPr wrap="square" rtlCol="0">
            <a:spAutoFit/>
          </a:bodyPr>
          <a:lstStyle/>
          <a:p>
            <a:r>
              <a:rPr lang="en-US" altLang="zh-CN" sz="1400" dirty="0"/>
              <a:t>Rubehn, B., Wolff, S. B. E., </a:t>
            </a:r>
            <a:r>
              <a:rPr lang="en-US" altLang="zh-CN" sz="1400" dirty="0" err="1"/>
              <a:t>Tovote</a:t>
            </a:r>
            <a:r>
              <a:rPr lang="en-US" altLang="zh-CN" sz="1400" dirty="0"/>
              <a:t>, P., </a:t>
            </a:r>
            <a:r>
              <a:rPr lang="en-US" altLang="zh-CN" sz="1400" dirty="0" err="1"/>
              <a:t>Lüthi</a:t>
            </a:r>
            <a:r>
              <a:rPr lang="en-US" altLang="zh-CN" sz="1400" dirty="0"/>
              <a:t>, A., &amp; Stieglitz, T. (2013). A polymer-based neural </a:t>
            </a:r>
            <a:r>
              <a:rPr lang="en-US" altLang="zh-CN" sz="1400" dirty="0" err="1"/>
              <a:t>microimplant</a:t>
            </a:r>
            <a:r>
              <a:rPr lang="en-US" altLang="zh-CN" sz="1400" dirty="0"/>
              <a:t> for </a:t>
            </a:r>
            <a:r>
              <a:rPr lang="en-US" altLang="zh-CN" sz="1400" dirty="0" err="1"/>
              <a:t>optogenetic</a:t>
            </a:r>
            <a:r>
              <a:rPr lang="en-US" altLang="zh-CN" sz="1400" dirty="0"/>
              <a:t> applications: design and first in vivo study. Lab on a Chip, 13(4), 579-588. </a:t>
            </a:r>
            <a:endParaRPr lang="zh-CN" altLang="zh-CN" sz="1400" dirty="0"/>
          </a:p>
        </p:txBody>
      </p:sp>
      <p:sp>
        <p:nvSpPr>
          <p:cNvPr id="8" name="文本框 7"/>
          <p:cNvSpPr txBox="1"/>
          <p:nvPr/>
        </p:nvSpPr>
        <p:spPr>
          <a:xfrm>
            <a:off x="6213909" y="1784297"/>
            <a:ext cx="5139891" cy="258532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sz="2400" dirty="0"/>
              <a:t>A microfluidic channel</a:t>
            </a:r>
          </a:p>
          <a:p>
            <a:pPr marL="285750" indent="-285750">
              <a:lnSpc>
                <a:spcPct val="200000"/>
              </a:lnSpc>
              <a:buFont typeface="Arial" panose="020B0604020202020204" pitchFamily="34" charset="0"/>
              <a:buChar char="•"/>
            </a:pPr>
            <a:r>
              <a:rPr lang="en-US" altLang="zh-CN" sz="2400" dirty="0"/>
              <a:t>An optical waveguide</a:t>
            </a:r>
          </a:p>
          <a:p>
            <a:pPr marL="285750" indent="-285750">
              <a:lnSpc>
                <a:spcPct val="200000"/>
              </a:lnSpc>
              <a:buFont typeface="Arial" panose="020B0604020202020204" pitchFamily="34" charset="0"/>
              <a:buChar char="•"/>
            </a:pPr>
            <a:r>
              <a:rPr lang="en-US" altLang="zh-CN" sz="2400" dirty="0"/>
              <a:t>Microelectrodes</a:t>
            </a:r>
          </a:p>
          <a:p>
            <a:endParaRPr lang="zh-CN" altLang="en-US" dirty="0"/>
          </a:p>
        </p:txBody>
      </p:sp>
      <p:pic>
        <p:nvPicPr>
          <p:cNvPr id="9" name="图片 8"/>
          <p:cNvPicPr/>
          <p:nvPr/>
        </p:nvPicPr>
        <p:blipFill>
          <a:blip r:embed="rId2">
            <a:extLst>
              <a:ext uri="{28A0092B-C50C-407E-A947-70E740481C1C}">
                <a14:useLocalDpi xmlns:a14="http://schemas.microsoft.com/office/drawing/2010/main" val="0"/>
              </a:ext>
            </a:extLst>
          </a:blip>
          <a:stretch>
            <a:fillRect/>
          </a:stretch>
        </p:blipFill>
        <p:spPr>
          <a:xfrm>
            <a:off x="1426778" y="1622158"/>
            <a:ext cx="4083050" cy="41719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等线" panose="02010600030101010101" charset="-122"/>
                <a:ea typeface="等线" panose="02010600030101010101" charset="-122"/>
              </a:rPr>
              <a:t>2.3.3 </a:t>
            </a:r>
            <a:r>
              <a:rPr lang="el-GR" altLang="zh-CN" b="1" dirty="0">
                <a:latin typeface="等线" panose="02010600030101010101" charset="-122"/>
                <a:ea typeface="等线" panose="02010600030101010101" charset="-122"/>
              </a:rPr>
              <a:t>μ-</a:t>
            </a:r>
            <a:r>
              <a:rPr lang="en-US" altLang="zh-CN" b="1" dirty="0">
                <a:latin typeface="等线" panose="02010600030101010101" charset="-122"/>
                <a:ea typeface="等线" panose="02010600030101010101" charset="-122"/>
              </a:rPr>
              <a:t>LEDs</a:t>
            </a:r>
            <a:endParaRPr lang="zh-CN" altLang="en-US" b="1" dirty="0">
              <a:latin typeface="等线" panose="02010600030101010101" charset="-122"/>
              <a:ea typeface="等线" panose="02010600030101010101" charset="-122"/>
            </a:endParaRPr>
          </a:p>
        </p:txBody>
      </p:sp>
      <p:sp>
        <p:nvSpPr>
          <p:cNvPr id="4" name="内容占位符 2"/>
          <p:cNvSpPr>
            <a:spLocks noGrp="1"/>
          </p:cNvSpPr>
          <p:nvPr>
            <p:ph idx="1"/>
          </p:nvPr>
        </p:nvSpPr>
        <p:spPr>
          <a:xfrm>
            <a:off x="838200" y="1608667"/>
            <a:ext cx="10515600" cy="4568296"/>
          </a:xfrm>
        </p:spPr>
        <p:txBody>
          <a:bodyPr>
            <a:normAutofit/>
          </a:bodyPr>
          <a:lstStyle/>
          <a:p>
            <a:r>
              <a:rPr lang="en-US" altLang="zh-CN" sz="3600" dirty="0">
                <a:latin typeface="等线" panose="02010600030101010101" charset="-122"/>
                <a:ea typeface="等线" panose="02010600030101010101" charset="-122"/>
              </a:rPr>
              <a:t>State-of-the-art </a:t>
            </a:r>
            <a:r>
              <a:rPr lang="el-GR" altLang="zh-CN" sz="3600" dirty="0">
                <a:latin typeface="等线" panose="02010600030101010101" charset="-122"/>
              </a:rPr>
              <a:t>μ-</a:t>
            </a:r>
            <a:r>
              <a:rPr lang="en-US" altLang="zh-CN" sz="3600" dirty="0">
                <a:latin typeface="等线" panose="02010600030101010101" charset="-122"/>
              </a:rPr>
              <a:t>LEDs </a:t>
            </a:r>
            <a:r>
              <a:rPr lang="en-US" altLang="zh-CN" sz="3600" dirty="0">
                <a:latin typeface="等线" panose="02010600030101010101" charset="-122"/>
                <a:ea typeface="等线" panose="02010600030101010101" charset="-122"/>
              </a:rPr>
              <a:t>optrode designs</a:t>
            </a:r>
            <a:endParaRPr lang="zh-CN" altLang="en-US" sz="3600" dirty="0">
              <a:latin typeface="等线" panose="02010600030101010101" charset="-122"/>
              <a:ea typeface="等线" panose="02010600030101010101" charset="-122"/>
            </a:endParaRPr>
          </a:p>
        </p:txBody>
      </p:sp>
      <p:sp>
        <p:nvSpPr>
          <p:cNvPr id="3" name="文本框 2"/>
          <p:cNvSpPr txBox="1"/>
          <p:nvPr/>
        </p:nvSpPr>
        <p:spPr>
          <a:xfrm>
            <a:off x="490888" y="6343048"/>
            <a:ext cx="10761045" cy="523220"/>
          </a:xfrm>
          <a:prstGeom prst="rect">
            <a:avLst/>
          </a:prstGeom>
          <a:noFill/>
        </p:spPr>
        <p:txBody>
          <a:bodyPr wrap="square" rtlCol="0">
            <a:spAutoFit/>
          </a:bodyPr>
          <a:lstStyle/>
          <a:p>
            <a:r>
              <a:rPr lang="en-US" altLang="zh-CN" sz="1400" dirty="0"/>
              <a:t>Goncalves, S. B., Ribeiro, J. F., Silva, A. F., Costa, R. M., &amp; </a:t>
            </a:r>
            <a:r>
              <a:rPr lang="en-US" altLang="zh-CN" sz="1400" dirty="0" err="1"/>
              <a:t>Correia</a:t>
            </a:r>
            <a:r>
              <a:rPr lang="en-US" altLang="zh-CN" sz="1400" dirty="0"/>
              <a:t>, J. H. (2017). Design and manufacturing challenges of </a:t>
            </a:r>
            <a:r>
              <a:rPr lang="en-US" altLang="zh-CN" sz="1400" dirty="0" err="1"/>
              <a:t>optogenetic</a:t>
            </a:r>
            <a:r>
              <a:rPr lang="en-US" altLang="zh-CN" sz="1400" dirty="0"/>
              <a:t> neural interfaces: a review. Journal of Neural Engineering, 14(4), 41001.</a:t>
            </a:r>
            <a:endParaRPr lang="zh-CN" altLang="en-US" sz="1400" dirty="0"/>
          </a:p>
        </p:txBody>
      </p:sp>
      <p:pic>
        <p:nvPicPr>
          <p:cNvPr id="6" name="图片 5"/>
          <p:cNvPicPr/>
          <p:nvPr/>
        </p:nvPicPr>
        <p:blipFill>
          <a:blip r:embed="rId2">
            <a:extLst>
              <a:ext uri="{28A0092B-C50C-407E-A947-70E740481C1C}">
                <a14:useLocalDpi xmlns:a14="http://schemas.microsoft.com/office/drawing/2010/main" val="0"/>
              </a:ext>
            </a:extLst>
          </a:blip>
          <a:stretch>
            <a:fillRect/>
          </a:stretch>
        </p:blipFill>
        <p:spPr>
          <a:xfrm>
            <a:off x="838200" y="2763971"/>
            <a:ext cx="10347158" cy="268392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等线" panose="02010600030101010101" charset="-122"/>
                <a:ea typeface="等线" panose="02010600030101010101" charset="-122"/>
              </a:rPr>
              <a:t>2.3.3 </a:t>
            </a:r>
            <a:r>
              <a:rPr lang="el-GR" altLang="zh-CN" b="1" dirty="0">
                <a:latin typeface="等线" panose="02010600030101010101" charset="-122"/>
                <a:ea typeface="等线" panose="02010600030101010101" charset="-122"/>
              </a:rPr>
              <a:t>μ-</a:t>
            </a:r>
            <a:r>
              <a:rPr lang="en-US" altLang="zh-CN" b="1" dirty="0">
                <a:latin typeface="等线" panose="02010600030101010101" charset="-122"/>
                <a:ea typeface="等线" panose="02010600030101010101" charset="-122"/>
              </a:rPr>
              <a:t>LEDs</a:t>
            </a:r>
            <a:endParaRPr lang="zh-CN" altLang="en-US" b="1" dirty="0">
              <a:latin typeface="等线" panose="02010600030101010101" charset="-122"/>
              <a:ea typeface="等线" panose="02010600030101010101" charset="-122"/>
            </a:endParaRPr>
          </a:p>
        </p:txBody>
      </p:sp>
      <p:sp>
        <p:nvSpPr>
          <p:cNvPr id="3" name="文本框 2"/>
          <p:cNvSpPr txBox="1"/>
          <p:nvPr/>
        </p:nvSpPr>
        <p:spPr>
          <a:xfrm>
            <a:off x="490888" y="6343048"/>
            <a:ext cx="10761045" cy="523220"/>
          </a:xfrm>
          <a:prstGeom prst="rect">
            <a:avLst/>
          </a:prstGeom>
          <a:noFill/>
        </p:spPr>
        <p:txBody>
          <a:bodyPr wrap="square" rtlCol="0">
            <a:spAutoFit/>
          </a:bodyPr>
          <a:lstStyle/>
          <a:p>
            <a:r>
              <a:rPr lang="en-US" altLang="zh-CN" sz="1400" dirty="0"/>
              <a:t>Park, S. I., Brenner, D. S., Shin, G., Morgan, C. D., </a:t>
            </a:r>
            <a:r>
              <a:rPr lang="en-US" altLang="zh-CN" sz="1400" dirty="0" err="1"/>
              <a:t>Copits</a:t>
            </a:r>
            <a:r>
              <a:rPr lang="en-US" altLang="zh-CN" sz="1400" dirty="0"/>
              <a:t>, B. A., Chung, H. U., Rogers, J. A. (2015). Soft, stretchable, fully implantable miniaturized optoelectronic systems for wireless </a:t>
            </a:r>
            <a:r>
              <a:rPr lang="en-US" altLang="zh-CN" sz="1400" dirty="0" err="1"/>
              <a:t>optogenetics</a:t>
            </a:r>
            <a:r>
              <a:rPr lang="en-US" altLang="zh-CN" sz="1400" dirty="0"/>
              <a:t>. Nature Biotechnology, 33, 1280.</a:t>
            </a:r>
            <a:endParaRPr lang="zh-CN" altLang="en-US" sz="1400" dirty="0"/>
          </a:p>
        </p:txBody>
      </p:sp>
      <p:sp>
        <p:nvSpPr>
          <p:cNvPr id="8" name="文本框 7"/>
          <p:cNvSpPr txBox="1"/>
          <p:nvPr/>
        </p:nvSpPr>
        <p:spPr>
          <a:xfrm>
            <a:off x="6213909" y="1784297"/>
            <a:ext cx="5139891" cy="23083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dirty="0"/>
              <a:t>Flexible, lightweight</a:t>
            </a:r>
          </a:p>
          <a:p>
            <a:pPr marL="285750" indent="-285750">
              <a:lnSpc>
                <a:spcPct val="150000"/>
              </a:lnSpc>
              <a:buFont typeface="Arial" panose="020B0604020202020204" pitchFamily="34" charset="0"/>
              <a:buChar char="•"/>
            </a:pPr>
            <a:r>
              <a:rPr lang="en-US" altLang="zh-CN" sz="2400" dirty="0"/>
              <a:t>capable of implantation into challenging anatomical shapes</a:t>
            </a:r>
          </a:p>
          <a:p>
            <a:pPr marL="285750" indent="-285750">
              <a:lnSpc>
                <a:spcPct val="150000"/>
              </a:lnSpc>
              <a:buFont typeface="Arial" panose="020B0604020202020204" pitchFamily="34" charset="0"/>
              <a:buChar char="•"/>
            </a:pPr>
            <a:r>
              <a:rPr lang="en-US" altLang="zh-CN" sz="2400" dirty="0"/>
              <a:t>A stretchable RF harvesting unit</a:t>
            </a:r>
            <a:endParaRPr lang="zh-CN" altLang="en-US" dirty="0"/>
          </a:p>
        </p:txBody>
      </p:sp>
      <p:pic>
        <p:nvPicPr>
          <p:cNvPr id="6" name="图片 5"/>
          <p:cNvPicPr/>
          <p:nvPr/>
        </p:nvPicPr>
        <p:blipFill>
          <a:blip r:embed="rId2">
            <a:extLst>
              <a:ext uri="{28A0092B-C50C-407E-A947-70E740481C1C}">
                <a14:useLocalDpi xmlns:a14="http://schemas.microsoft.com/office/drawing/2010/main" val="0"/>
              </a:ext>
            </a:extLst>
          </a:blip>
          <a:stretch>
            <a:fillRect/>
          </a:stretch>
        </p:blipFill>
        <p:spPr>
          <a:xfrm>
            <a:off x="1309905" y="1690688"/>
            <a:ext cx="4003240" cy="4161472"/>
          </a:xfrm>
          <a:prstGeom prst="rect">
            <a:avLst/>
          </a:prstGeom>
        </p:spPr>
      </p:pic>
      <p:pic>
        <p:nvPicPr>
          <p:cNvPr id="7" name="图片 6"/>
          <p:cNvPicPr/>
          <p:nvPr/>
        </p:nvPicPr>
        <p:blipFill rotWithShape="1">
          <a:blip r:embed="rId3">
            <a:extLst>
              <a:ext uri="{28A0092B-C50C-407E-A947-70E740481C1C}">
                <a14:useLocalDpi xmlns:a14="http://schemas.microsoft.com/office/drawing/2010/main" val="0"/>
              </a:ext>
            </a:extLst>
          </a:blip>
          <a:srcRect l="8678" t="9164" r="4185" b="3344"/>
          <a:stretch>
            <a:fillRect/>
          </a:stretch>
        </p:blipFill>
        <p:spPr>
          <a:xfrm>
            <a:off x="6959065" y="4331370"/>
            <a:ext cx="2204186" cy="15111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等线" panose="02010600030101010101" charset="-122"/>
                <a:ea typeface="等线" panose="02010600030101010101" charset="-122"/>
              </a:rPr>
              <a:t>2.4 Multifunctional Integrated System</a:t>
            </a:r>
            <a:endParaRPr lang="zh-CN" altLang="en-US" b="1" dirty="0">
              <a:latin typeface="等线" panose="02010600030101010101" charset="-122"/>
              <a:ea typeface="等线" panose="02010600030101010101" charset="-122"/>
            </a:endParaRPr>
          </a:p>
        </p:txBody>
      </p:sp>
      <p:sp>
        <p:nvSpPr>
          <p:cNvPr id="3" name="文本框 2"/>
          <p:cNvSpPr txBox="1"/>
          <p:nvPr/>
        </p:nvSpPr>
        <p:spPr>
          <a:xfrm>
            <a:off x="490888" y="6343048"/>
            <a:ext cx="10761045" cy="523220"/>
          </a:xfrm>
          <a:prstGeom prst="rect">
            <a:avLst/>
          </a:prstGeom>
          <a:noFill/>
        </p:spPr>
        <p:txBody>
          <a:bodyPr wrap="square" rtlCol="0">
            <a:spAutoFit/>
          </a:bodyPr>
          <a:lstStyle/>
          <a:p>
            <a:r>
              <a:rPr lang="en-US" altLang="zh-CN" sz="1400" dirty="0"/>
              <a:t>Kim, T., McCall, J. G., Jung, Y. H., Huang, X., </a:t>
            </a:r>
            <a:r>
              <a:rPr lang="en-US" altLang="zh-CN" sz="1400" dirty="0" err="1"/>
              <a:t>Siuda</a:t>
            </a:r>
            <a:r>
              <a:rPr lang="en-US" altLang="zh-CN" sz="1400" dirty="0"/>
              <a:t>, E. R., Li, Y., </a:t>
            </a:r>
            <a:r>
              <a:rPr lang="en-US" altLang="zh-CN" sz="1400" dirty="0" err="1"/>
              <a:t>Bruchas</a:t>
            </a:r>
            <a:r>
              <a:rPr lang="en-US" altLang="zh-CN" sz="1400" dirty="0"/>
              <a:t>, M. R. (2013). Injectable, Cellular-Scale Optoelectronics with Applications for Wireless </a:t>
            </a:r>
            <a:r>
              <a:rPr lang="en-US" altLang="zh-CN" sz="1400" dirty="0" err="1"/>
              <a:t>Optogenetics</a:t>
            </a:r>
            <a:r>
              <a:rPr lang="en-US" altLang="zh-CN" sz="1400" dirty="0"/>
              <a:t>. Science, 340(6129), 211.</a:t>
            </a:r>
            <a:endParaRPr lang="zh-CN" altLang="zh-CN" sz="1400" dirty="0"/>
          </a:p>
        </p:txBody>
      </p:sp>
      <p:sp>
        <p:nvSpPr>
          <p:cNvPr id="8" name="文本框 7"/>
          <p:cNvSpPr txBox="1"/>
          <p:nvPr/>
        </p:nvSpPr>
        <p:spPr>
          <a:xfrm>
            <a:off x="6112042" y="2015303"/>
            <a:ext cx="5139891" cy="31393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dirty="0">
                <a:latin typeface="等线" panose="02010600030101010101" charset="-122"/>
                <a:ea typeface="等线" panose="02010600030101010101" charset="-122"/>
              </a:rPr>
              <a:t>Releasable injection needles for insertion</a:t>
            </a:r>
          </a:p>
          <a:p>
            <a:pPr marL="285750" indent="-285750">
              <a:lnSpc>
                <a:spcPct val="150000"/>
              </a:lnSpc>
              <a:buFont typeface="Arial" panose="020B0604020202020204" pitchFamily="34" charset="0"/>
              <a:buChar char="•"/>
            </a:pPr>
            <a:r>
              <a:rPr lang="en-US" altLang="zh-CN" sz="2000" dirty="0">
                <a:latin typeface="等线" panose="02010600030101010101" charset="-122"/>
                <a:ea typeface="等线" panose="02010600030101010101" charset="-122"/>
              </a:rPr>
              <a:t>Temperature sensors/</a:t>
            </a:r>
            <a:r>
              <a:rPr lang="en-US" altLang="zh-CN" sz="2000" dirty="0" err="1">
                <a:latin typeface="等线" panose="02010600030101010101" charset="-122"/>
                <a:ea typeface="等线" panose="02010600030101010101" charset="-122"/>
              </a:rPr>
              <a:t>microheaters</a:t>
            </a:r>
            <a:r>
              <a:rPr lang="en-US" altLang="zh-CN" sz="2000" dirty="0">
                <a:latin typeface="等线" panose="02010600030101010101" charset="-122"/>
                <a:ea typeface="等线" panose="02010600030101010101" charset="-122"/>
              </a:rPr>
              <a:t>: determine the degree of local heating</a:t>
            </a:r>
          </a:p>
          <a:p>
            <a:pPr marL="285750" indent="-285750">
              <a:lnSpc>
                <a:spcPct val="150000"/>
              </a:lnSpc>
              <a:buFont typeface="Arial" panose="020B0604020202020204" pitchFamily="34" charset="0"/>
              <a:buChar char="•"/>
            </a:pPr>
            <a:r>
              <a:rPr lang="en-US" altLang="zh-CN" sz="2000" dirty="0">
                <a:latin typeface="等线" panose="02010600030101010101" charset="-122"/>
                <a:ea typeface="等线" panose="02010600030101010101" charset="-122"/>
              </a:rPr>
              <a:t>µ-ILEDs: spatially precise</a:t>
            </a:r>
          </a:p>
          <a:p>
            <a:pPr marL="285750" indent="-285750">
              <a:lnSpc>
                <a:spcPct val="150000"/>
              </a:lnSpc>
              <a:buFont typeface="Arial" panose="020B0604020202020204" pitchFamily="34" charset="0"/>
              <a:buChar char="•"/>
            </a:pPr>
            <a:r>
              <a:rPr lang="en-US" altLang="zh-CN" sz="2000" dirty="0">
                <a:latin typeface="等线" panose="02010600030101010101" charset="-122"/>
                <a:ea typeface="等线" panose="02010600030101010101" charset="-122"/>
              </a:rPr>
              <a:t>µ-IPD: measure the intensity of light</a:t>
            </a:r>
          </a:p>
          <a:p>
            <a:pPr marL="285750" indent="-285750">
              <a:lnSpc>
                <a:spcPct val="150000"/>
              </a:lnSpc>
              <a:buFont typeface="Arial" panose="020B0604020202020204" pitchFamily="34" charset="0"/>
              <a:buChar char="•"/>
            </a:pPr>
            <a:r>
              <a:rPr lang="en-US" altLang="zh-CN" sz="2000" dirty="0">
                <a:latin typeface="等线" panose="02010600030101010101" charset="-122"/>
              </a:rPr>
              <a:t>Microelectrodes</a:t>
            </a:r>
          </a:p>
          <a:p>
            <a:endParaRPr lang="zh-CN" altLang="en-US" dirty="0"/>
          </a:p>
        </p:txBody>
      </p:sp>
      <p:pic>
        <p:nvPicPr>
          <p:cNvPr id="6" name="图片 5"/>
          <p:cNvPicPr/>
          <p:nvPr/>
        </p:nvPicPr>
        <p:blipFill>
          <a:blip r:embed="rId2">
            <a:extLst>
              <a:ext uri="{28A0092B-C50C-407E-A947-70E740481C1C}">
                <a14:useLocalDpi xmlns:a14="http://schemas.microsoft.com/office/drawing/2010/main" val="0"/>
              </a:ext>
            </a:extLst>
          </a:blip>
          <a:stretch>
            <a:fillRect/>
          </a:stretch>
        </p:blipFill>
        <p:spPr>
          <a:xfrm>
            <a:off x="1440747" y="1422185"/>
            <a:ext cx="3776145" cy="448386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等线" panose="02010600030101010101" charset="-122"/>
                <a:ea typeface="等线" panose="02010600030101010101" charset="-122"/>
              </a:rPr>
              <a:t>2.4 Multifunctional Integrated System</a:t>
            </a:r>
            <a:endParaRPr lang="zh-CN" altLang="en-US" b="1" dirty="0">
              <a:latin typeface="等线" panose="02010600030101010101" charset="-122"/>
              <a:ea typeface="等线" panose="02010600030101010101" charset="-122"/>
            </a:endParaRPr>
          </a:p>
        </p:txBody>
      </p:sp>
      <p:sp>
        <p:nvSpPr>
          <p:cNvPr id="4" name="内容占位符 2"/>
          <p:cNvSpPr>
            <a:spLocks noGrp="1"/>
          </p:cNvSpPr>
          <p:nvPr>
            <p:ph idx="1"/>
          </p:nvPr>
        </p:nvSpPr>
        <p:spPr>
          <a:xfrm>
            <a:off x="838200" y="1608667"/>
            <a:ext cx="10515600" cy="4568296"/>
          </a:xfrm>
        </p:spPr>
        <p:txBody>
          <a:bodyPr>
            <a:normAutofit/>
          </a:bodyPr>
          <a:lstStyle/>
          <a:p>
            <a:r>
              <a:rPr lang="en-US" altLang="zh-CN" sz="3200" dirty="0">
                <a:latin typeface="等线" panose="02010600030101010101" charset="-122"/>
              </a:rPr>
              <a:t>A Hybrid Neural Interface With Transparent µ</a:t>
            </a:r>
            <a:r>
              <a:rPr lang="en-US" altLang="zh-CN" sz="3200" dirty="0" err="1">
                <a:latin typeface="等线" panose="02010600030101010101" charset="-122"/>
              </a:rPr>
              <a:t>ECoG</a:t>
            </a:r>
            <a:r>
              <a:rPr lang="en-US" altLang="zh-CN" sz="3200" dirty="0">
                <a:latin typeface="等线" panose="02010600030101010101" charset="-122"/>
              </a:rPr>
              <a:t> Electrode Array and Integrated LEDs</a:t>
            </a:r>
            <a:endParaRPr lang="zh-CN" altLang="en-US" sz="3600" dirty="0">
              <a:latin typeface="等线" panose="02010600030101010101" charset="-122"/>
              <a:ea typeface="等线" panose="02010600030101010101" charset="-122"/>
            </a:endParaRPr>
          </a:p>
        </p:txBody>
      </p:sp>
      <p:sp>
        <p:nvSpPr>
          <p:cNvPr id="3" name="文本框 2"/>
          <p:cNvSpPr txBox="1"/>
          <p:nvPr/>
        </p:nvSpPr>
        <p:spPr>
          <a:xfrm>
            <a:off x="490888" y="6343048"/>
            <a:ext cx="10761045" cy="523220"/>
          </a:xfrm>
          <a:prstGeom prst="rect">
            <a:avLst/>
          </a:prstGeom>
          <a:noFill/>
        </p:spPr>
        <p:txBody>
          <a:bodyPr wrap="square" rtlCol="0">
            <a:spAutoFit/>
          </a:bodyPr>
          <a:lstStyle/>
          <a:p>
            <a:r>
              <a:rPr lang="en-US" altLang="zh-CN" sz="1400" dirty="0"/>
              <a:t>K. Y Kwon, B. </a:t>
            </a:r>
            <a:r>
              <a:rPr lang="en-US" altLang="zh-CN" sz="1400" dirty="0" err="1"/>
              <a:t>Sirowatka</a:t>
            </a:r>
            <a:r>
              <a:rPr lang="en-US" altLang="zh-CN" sz="1400" dirty="0"/>
              <a:t>, A. Weber, W. Li (2013). </a:t>
            </a:r>
            <a:r>
              <a:rPr lang="en-US" altLang="zh-CN" sz="1400" dirty="0" err="1"/>
              <a:t>Opto</a:t>
            </a:r>
            <a:r>
              <a:rPr lang="en-US" altLang="zh-CN" sz="1400" dirty="0"/>
              <a:t>-</a:t>
            </a:r>
            <a:r>
              <a:rPr lang="el-GR" altLang="zh-CN" sz="1400" dirty="0"/>
              <a:t>μ</a:t>
            </a:r>
            <a:r>
              <a:rPr lang="en-US" altLang="zh-CN" sz="1400" dirty="0" err="1"/>
              <a:t>ECoG</a:t>
            </a:r>
            <a:r>
              <a:rPr lang="en-US" altLang="zh-CN" sz="1400" dirty="0"/>
              <a:t> Array: A Hybrid Neural Interface With Transparent </a:t>
            </a:r>
            <a:r>
              <a:rPr lang="el-GR" altLang="zh-CN" sz="1400" dirty="0"/>
              <a:t>μ</a:t>
            </a:r>
            <a:r>
              <a:rPr lang="en-US" altLang="zh-CN" sz="1400" dirty="0" err="1"/>
              <a:t>ECoG</a:t>
            </a:r>
            <a:r>
              <a:rPr lang="en-US" altLang="zh-CN" sz="1400" dirty="0"/>
              <a:t> Electrode Array and Integrated LEDs for </a:t>
            </a:r>
            <a:r>
              <a:rPr lang="en-US" altLang="zh-CN" sz="1400" dirty="0" err="1"/>
              <a:t>Optogenetics</a:t>
            </a:r>
            <a:r>
              <a:rPr lang="en-US" altLang="zh-CN" sz="1400" dirty="0"/>
              <a:t>. IEEE Transactions on Biomedical Circuits and Systems, 7(5), 593-600.</a:t>
            </a:r>
            <a:endParaRPr lang="zh-CN" altLang="en-US" sz="1400" dirty="0"/>
          </a:p>
        </p:txBody>
      </p:sp>
      <p:pic>
        <p:nvPicPr>
          <p:cNvPr id="7" name="图片 6"/>
          <p:cNvPicPr/>
          <p:nvPr/>
        </p:nvPicPr>
        <p:blipFill>
          <a:blip r:embed="rId2">
            <a:extLst>
              <a:ext uri="{28A0092B-C50C-407E-A947-70E740481C1C}">
                <a14:useLocalDpi xmlns:a14="http://schemas.microsoft.com/office/drawing/2010/main" val="0"/>
              </a:ext>
            </a:extLst>
          </a:blip>
          <a:stretch>
            <a:fillRect/>
          </a:stretch>
        </p:blipFill>
        <p:spPr>
          <a:xfrm>
            <a:off x="1299410" y="2562392"/>
            <a:ext cx="9346131" cy="3164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4945" y="1516712"/>
            <a:ext cx="13503564" cy="39059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latin typeface="等线" panose="02010600030101010101" charset="-122"/>
                <a:ea typeface="等线" panose="02010600030101010101" charset="-122"/>
                <a:cs typeface="Arial Unicode MS" panose="020B0604020202020204" pitchFamily="34" charset="-122"/>
              </a:rPr>
              <a:t>3</a:t>
            </a:r>
            <a:r>
              <a:rPr lang="zh-CN" altLang="en-US" dirty="0">
                <a:latin typeface="等线" panose="02010600030101010101" charset="-122"/>
                <a:ea typeface="等线" panose="02010600030101010101" charset="-122"/>
                <a:cs typeface="Arial Unicode MS" panose="020B0604020202020204" pitchFamily="34" charset="-122"/>
              </a:rPr>
              <a:t> </a:t>
            </a:r>
            <a:r>
              <a:rPr lang="en-US" altLang="zh-CN" dirty="0">
                <a:latin typeface="等线" panose="02010600030101010101" charset="-122"/>
                <a:ea typeface="等线" panose="02010600030101010101" charset="-122"/>
                <a:cs typeface="Arial Unicode MS" panose="020B0604020202020204" pitchFamily="34" charset="-122"/>
              </a:rPr>
              <a:t>Application</a:t>
            </a:r>
            <a:endParaRPr lang="zh-CN" altLang="en-US" dirty="0">
              <a:latin typeface="等线" panose="02010600030101010101" charset="-122"/>
              <a:ea typeface="等线" panose="02010600030101010101" charset="-122"/>
              <a:cs typeface="Arial Unicode MS" panose="020B0604020202020204" pitchFamily="34" charset="-122"/>
            </a:endParaRPr>
          </a:p>
        </p:txBody>
      </p:sp>
      <p:sp>
        <p:nvSpPr>
          <p:cNvPr id="5" name="文本占位符 4"/>
          <p:cNvSpPr>
            <a:spLocks noGrp="1"/>
          </p:cNvSpPr>
          <p:nvPr>
            <p:ph type="body" idx="1"/>
          </p:nvPr>
        </p:nvSpPr>
        <p:spPr/>
        <p:txBody>
          <a:bodyPr/>
          <a:lstStyle/>
          <a:p>
            <a:r>
              <a:rPr lang="en-US" altLang="zh-CN" dirty="0"/>
              <a:t>optogenetics, </a:t>
            </a:r>
            <a:r>
              <a:rPr lang="en-US" altLang="zh-CN" dirty="0" err="1"/>
              <a:t>NIRS</a:t>
            </a:r>
            <a:r>
              <a:rPr lang="en-US" altLang="zh-CN" dirty="0"/>
              <a:t>, and NIS</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5069" y="1566588"/>
            <a:ext cx="13503564" cy="39059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5347390-2A30-489F-8B63-E6BFFD8AE8B3}"/>
              </a:ext>
            </a:extLst>
          </p:cNvPr>
          <p:cNvSpPr>
            <a:spLocks noGrp="1"/>
          </p:cNvSpPr>
          <p:nvPr>
            <p:ph type="title"/>
          </p:nvPr>
        </p:nvSpPr>
        <p:spPr>
          <a:xfrm>
            <a:off x="831850" y="1416930"/>
            <a:ext cx="10515600" cy="2852737"/>
          </a:xfrm>
        </p:spPr>
        <p:txBody>
          <a:bodyPr/>
          <a:lstStyle/>
          <a:p>
            <a:r>
              <a:rPr lang="en-US" altLang="zh-CN" dirty="0">
                <a:latin typeface="等线" panose="02010600030101010101" pitchFamily="2" charset="-122"/>
                <a:ea typeface="等线" panose="02010600030101010101" pitchFamily="2" charset="-122"/>
                <a:cs typeface="Arial Unicode MS" panose="020B0604020202020204" pitchFamily="34" charset="-122"/>
              </a:rPr>
              <a:t>1</a:t>
            </a:r>
            <a:r>
              <a:rPr lang="zh-CN" altLang="en-US" dirty="0">
                <a:latin typeface="等线" panose="02010600030101010101" pitchFamily="2" charset="-122"/>
                <a:ea typeface="等线" panose="02010600030101010101" pitchFamily="2" charset="-122"/>
                <a:cs typeface="Arial Unicode MS" panose="020B0604020202020204" pitchFamily="34" charset="-122"/>
              </a:rPr>
              <a:t> </a:t>
            </a:r>
            <a:r>
              <a:rPr lang="en-US" altLang="zh-CN" dirty="0">
                <a:latin typeface="等线" panose="02010600030101010101" pitchFamily="2" charset="-122"/>
                <a:ea typeface="等线" panose="02010600030101010101" pitchFamily="2" charset="-122"/>
                <a:cs typeface="Arial Unicode MS" panose="020B0604020202020204" pitchFamily="34" charset="-122"/>
              </a:rPr>
              <a:t>Theory</a:t>
            </a:r>
            <a:endParaRPr lang="zh-CN" altLang="en-US" dirty="0">
              <a:latin typeface="等线" panose="02010600030101010101" pitchFamily="2" charset="-122"/>
              <a:ea typeface="等线" panose="02010600030101010101" pitchFamily="2" charset="-122"/>
              <a:cs typeface="Arial Unicode MS" panose="020B0604020202020204" pitchFamily="34" charset="-122"/>
            </a:endParaRPr>
          </a:p>
        </p:txBody>
      </p:sp>
      <p:sp>
        <p:nvSpPr>
          <p:cNvPr id="5" name="文本占位符 4"/>
          <p:cNvSpPr>
            <a:spLocks noGrp="1"/>
          </p:cNvSpPr>
          <p:nvPr>
            <p:ph type="body" idx="1"/>
          </p:nvPr>
        </p:nvSpPr>
        <p:spPr>
          <a:xfrm>
            <a:off x="831850" y="4419325"/>
            <a:ext cx="11577864" cy="1500187"/>
          </a:xfrm>
        </p:spPr>
        <p:txBody>
          <a:bodyPr/>
          <a:lstStyle/>
          <a:p>
            <a:r>
              <a:rPr lang="en-US" altLang="zh-CN" dirty="0"/>
              <a:t>Introductions of </a:t>
            </a:r>
            <a:r>
              <a:rPr lang="en-US" altLang="zh-CN" dirty="0" err="1"/>
              <a:t>Optogenetics</a:t>
            </a:r>
            <a:r>
              <a:rPr lang="en-US" altLang="zh-CN" dirty="0"/>
              <a:t>, Methods of Genetic Modification, </a:t>
            </a:r>
            <a:r>
              <a:rPr lang="en-US" altLang="zh-CN" dirty="0" err="1"/>
              <a:t>Photosensory</a:t>
            </a:r>
            <a:r>
              <a:rPr lang="en-US" altLang="zh-CN" dirty="0"/>
              <a:t> Molecules, Controls of Cell Functions, Mechanism of Stimulation</a:t>
            </a:r>
            <a:endParaRPr lang="zh-CN" altLang="en-US" dirty="0"/>
          </a:p>
        </p:txBody>
      </p:sp>
    </p:spTree>
    <p:extLst>
      <p:ext uri="{BB962C8B-B14F-4D97-AF65-F5344CB8AC3E}">
        <p14:creationId xmlns:p14="http://schemas.microsoft.com/office/powerpoint/2010/main" val="318920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内容占位符 2"/>
          <p:cNvSpPr>
            <a:spLocks noGrp="1"/>
          </p:cNvSpPr>
          <p:nvPr>
            <p:ph idx="1"/>
          </p:nvPr>
        </p:nvSpPr>
        <p:spPr>
          <a:xfrm>
            <a:off x="797888" y="1792172"/>
            <a:ext cx="10515600" cy="4351338"/>
          </a:xfrm>
        </p:spPr>
        <p:txBody>
          <a:bodyPr>
            <a:normAutofit/>
          </a:bodyPr>
          <a:lstStyle/>
          <a:p>
            <a:pPr>
              <a:lnSpc>
                <a:spcPct val="100000"/>
              </a:lnSpc>
            </a:pPr>
            <a:r>
              <a:rPr lang="en-US" altLang="zh-CN" dirty="0">
                <a:latin typeface="等线" panose="02010600030101010101" charset="-122"/>
              </a:rPr>
              <a:t>1</a:t>
            </a:r>
            <a:r>
              <a:rPr lang="zh-CN" altLang="en-US" dirty="0">
                <a:latin typeface="等线" panose="02010600030101010101" charset="-122"/>
              </a:rPr>
              <a:t>、</a:t>
            </a:r>
            <a:r>
              <a:rPr lang="en-US" altLang="zh-CN" dirty="0">
                <a:latin typeface="等线" panose="02010600030101010101" charset="-122"/>
              </a:rPr>
              <a:t>Optogenetics</a:t>
            </a:r>
          </a:p>
          <a:p>
            <a:pPr>
              <a:lnSpc>
                <a:spcPct val="100000"/>
              </a:lnSpc>
            </a:pPr>
            <a:r>
              <a:rPr lang="en-US" altLang="zh-CN" dirty="0">
                <a:latin typeface="等线" panose="02010600030101010101" charset="-122"/>
              </a:rPr>
              <a:t>2</a:t>
            </a:r>
            <a:r>
              <a:rPr lang="zh-CN" altLang="en-US" dirty="0">
                <a:latin typeface="等线" panose="02010600030101010101" charset="-122"/>
              </a:rPr>
              <a:t>、</a:t>
            </a:r>
            <a:r>
              <a:rPr lang="en-US" altLang="zh-CN" dirty="0">
                <a:latin typeface="等线" panose="02010600030101010101" charset="-122"/>
              </a:rPr>
              <a:t>Further Applications of Optical Neural Probes</a:t>
            </a:r>
            <a:endParaRPr lang="en-US" altLang="zh-CN" sz="3200" dirty="0">
              <a:latin typeface="等线" panose="02010600030101010101" charset="-122"/>
            </a:endParaRPr>
          </a:p>
          <a:p>
            <a:pPr>
              <a:lnSpc>
                <a:spcPct val="100000"/>
              </a:lnSpc>
            </a:pPr>
            <a:r>
              <a:rPr lang="en-US" altLang="zh-CN" dirty="0">
                <a:latin typeface="等线" panose="02010600030101010101" charset="-122"/>
              </a:rPr>
              <a:t>3</a:t>
            </a:r>
            <a:r>
              <a:rPr lang="zh-CN" altLang="en-US" dirty="0">
                <a:latin typeface="等线" panose="02010600030101010101" charset="-122"/>
              </a:rPr>
              <a:t>、</a:t>
            </a:r>
            <a:r>
              <a:rPr lang="en-US" altLang="zh-CN" dirty="0">
                <a:latin typeface="等线" panose="02010600030101010101" charset="-122"/>
              </a:rPr>
              <a:t>Near-infrared spectroscopy (</a:t>
            </a:r>
            <a:r>
              <a:rPr lang="en-US" altLang="zh-CN" dirty="0" err="1">
                <a:latin typeface="等线" panose="02010600030101010101" charset="-122"/>
              </a:rPr>
              <a:t>NIRS</a:t>
            </a:r>
            <a:r>
              <a:rPr lang="en-US" altLang="zh-CN" dirty="0">
                <a:latin typeface="等线" panose="02010600030101010101" charset="-122"/>
              </a:rPr>
              <a:t>)</a:t>
            </a:r>
            <a:r>
              <a:rPr lang="zh-CN" altLang="en-US" dirty="0">
                <a:latin typeface="等线" panose="02010600030101010101" charset="-122"/>
              </a:rPr>
              <a:t> </a:t>
            </a:r>
            <a:endParaRPr lang="en-US" altLang="zh-CN" dirty="0">
              <a:latin typeface="等线" panose="02010600030101010101" charset="-122"/>
            </a:endParaRPr>
          </a:p>
          <a:p>
            <a:pPr lvl="1">
              <a:lnSpc>
                <a:spcPct val="100000"/>
              </a:lnSpc>
            </a:pPr>
            <a:r>
              <a:rPr lang="en-US" altLang="zh-CN" dirty="0">
                <a:latin typeface="等线" panose="02010600030101010101" charset="-122"/>
              </a:rPr>
              <a:t>Functional near-infrared spectroscopy (</a:t>
            </a:r>
            <a:r>
              <a:rPr lang="en-US" altLang="zh-CN" dirty="0" err="1">
                <a:latin typeface="等线" panose="02010600030101010101" charset="-122"/>
              </a:rPr>
              <a:t>fNIRS</a:t>
            </a:r>
            <a:r>
              <a:rPr lang="en-US" altLang="zh-CN" dirty="0">
                <a:latin typeface="等线" panose="02010600030101010101" charset="-122"/>
              </a:rPr>
              <a:t>)</a:t>
            </a:r>
          </a:p>
          <a:p>
            <a:pPr lvl="1">
              <a:lnSpc>
                <a:spcPct val="100000"/>
              </a:lnSpc>
            </a:pPr>
            <a:r>
              <a:rPr lang="en-US" altLang="zh-CN" dirty="0">
                <a:latin typeface="等线" panose="02010600030101010101" charset="-122"/>
              </a:rPr>
              <a:t>A commercial apparatus</a:t>
            </a:r>
            <a:endParaRPr lang="zh-CN" altLang="en-US" dirty="0">
              <a:latin typeface="等线" panose="02010600030101010101" charset="-122"/>
            </a:endParaRPr>
          </a:p>
          <a:p>
            <a:pPr>
              <a:lnSpc>
                <a:spcPct val="100000"/>
              </a:lnSpc>
            </a:pPr>
            <a:endParaRPr lang="en-US" altLang="zh-CN" sz="2400" dirty="0">
              <a:latin typeface="等线" panose="02010600030101010101" charset="-122"/>
            </a:endParaRPr>
          </a:p>
          <a:p>
            <a:pPr marL="0" indent="0">
              <a:lnSpc>
                <a:spcPct val="100000"/>
              </a:lnSpc>
              <a:buNone/>
            </a:pPr>
            <a:endParaRPr lang="en-US" altLang="zh-CN" sz="2400" dirty="0">
              <a:latin typeface="等线" panose="02010600030101010101" charset="-122"/>
            </a:endParaRPr>
          </a:p>
          <a:p>
            <a:pPr>
              <a:lnSpc>
                <a:spcPct val="100000"/>
              </a:lnSpc>
            </a:pPr>
            <a:endParaRPr lang="en-US" altLang="zh-CN" sz="2400" dirty="0">
              <a:latin typeface="等线" panose="02010600030101010101" charset="-122"/>
            </a:endParaRPr>
          </a:p>
          <a:p>
            <a:pPr>
              <a:lnSpc>
                <a:spcPct val="100000"/>
              </a:lnSpc>
            </a:pPr>
            <a:endParaRPr lang="en-US" altLang="zh-CN" sz="2400" dirty="0">
              <a:latin typeface="等线" panose="02010600030101010101" charset="-122"/>
              <a:ea typeface="等线" panose="02010600030101010101" charset="-122"/>
            </a:endParaRPr>
          </a:p>
          <a:p>
            <a:pPr>
              <a:lnSpc>
                <a:spcPct val="100000"/>
              </a:lnSpc>
            </a:pPr>
            <a:endParaRPr lang="zh-CN" altLang="en-US" sz="2400" dirty="0">
              <a:latin typeface="等线" panose="02010600030101010101" charset="-122"/>
              <a:ea typeface="等线" panose="02010600030101010101" charset="-122"/>
            </a:endParaRPr>
          </a:p>
        </p:txBody>
      </p:sp>
      <p:sp>
        <p:nvSpPr>
          <p:cNvPr id="4" name="标题 1"/>
          <p:cNvSpPr txBox="1"/>
          <p:nvPr/>
        </p:nvSpPr>
        <p:spPr>
          <a:xfrm>
            <a:off x="838200" y="1756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mn-lt"/>
              </a:rPr>
              <a:t>3.1 Applications</a:t>
            </a:r>
            <a:endParaRPr lang="zh-CN" altLang="en-US" b="1" dirty="0">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内容占位符 2"/>
          <p:cNvSpPr>
            <a:spLocks noGrp="1"/>
          </p:cNvSpPr>
          <p:nvPr>
            <p:ph idx="1"/>
          </p:nvPr>
        </p:nvSpPr>
        <p:spPr>
          <a:xfrm>
            <a:off x="635963" y="1363547"/>
            <a:ext cx="10515600" cy="4351338"/>
          </a:xfrm>
        </p:spPr>
        <p:txBody>
          <a:bodyPr>
            <a:normAutofit/>
          </a:bodyPr>
          <a:lstStyle/>
          <a:p>
            <a:pPr>
              <a:lnSpc>
                <a:spcPct val="100000"/>
              </a:lnSpc>
            </a:pPr>
            <a:r>
              <a:rPr lang="en-US" altLang="zh-CN" sz="2400" dirty="0">
                <a:latin typeface="等线" panose="02010600030101010101" charset="-122"/>
              </a:rPr>
              <a:t>Mechanisms underlying coding of cognitive information within the brain</a:t>
            </a:r>
          </a:p>
          <a:p>
            <a:pPr>
              <a:lnSpc>
                <a:spcPct val="100000"/>
              </a:lnSpc>
            </a:pPr>
            <a:r>
              <a:rPr lang="en-US" altLang="zh-CN" sz="2400" dirty="0">
                <a:latin typeface="等线" panose="02010600030101010101" charset="-122"/>
              </a:rPr>
              <a:t>How can a large number of neurons within a population be driven with precise spatial, and defined temporal, resolution</a:t>
            </a:r>
            <a:r>
              <a:rPr lang="zh-CN" altLang="en-US" sz="2400" dirty="0">
                <a:latin typeface="等线" panose="02010600030101010101" charset="-122"/>
              </a:rPr>
              <a:t>？</a:t>
            </a:r>
          </a:p>
        </p:txBody>
      </p:sp>
      <p:sp>
        <p:nvSpPr>
          <p:cNvPr id="8" name="文本框 7"/>
          <p:cNvSpPr txBox="1"/>
          <p:nvPr/>
        </p:nvSpPr>
        <p:spPr>
          <a:xfrm>
            <a:off x="192975" y="6211669"/>
            <a:ext cx="1210143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Figure 3.1 Activating neurons to drive activity (Jarvis &amp; Schultz, 2015)</a:t>
            </a:r>
            <a:endParaRPr lang="zh-CN" altLang="en-US" dirty="0">
              <a:latin typeface="Times New Roman" panose="02020603050405020304" pitchFamily="18" charset="0"/>
              <a:cs typeface="Times New Roman" panose="02020603050405020304" pitchFamily="18" charset="0"/>
            </a:endParaRPr>
          </a:p>
        </p:txBody>
      </p:sp>
      <p:sp>
        <p:nvSpPr>
          <p:cNvPr id="10" name="标题 1"/>
          <p:cNvSpPr txBox="1"/>
          <p:nvPr/>
        </p:nvSpPr>
        <p:spPr>
          <a:xfrm>
            <a:off x="838200" y="1756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mn-lt"/>
              </a:rPr>
              <a:t>3.2 </a:t>
            </a:r>
            <a:r>
              <a:rPr lang="en-US" altLang="zh-CN" b="1" dirty="0">
                <a:latin typeface="等线" panose="02010600030101010101" charset="-122"/>
                <a:ea typeface="等线" panose="02010600030101010101" charset="-122"/>
              </a:rPr>
              <a:t>Optogenetics</a:t>
            </a:r>
            <a:endParaRPr lang="zh-CN" altLang="en-US" b="1" dirty="0">
              <a:latin typeface="+mn-lt"/>
            </a:endParaRPr>
          </a:p>
        </p:txBody>
      </p:sp>
      <p:sp>
        <p:nvSpPr>
          <p:cNvPr id="13" name="文本框 12"/>
          <p:cNvSpPr txBox="1"/>
          <p:nvPr/>
        </p:nvSpPr>
        <p:spPr>
          <a:xfrm>
            <a:off x="-8684" y="5810965"/>
            <a:ext cx="3787302"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(a) Whole field illumination</a:t>
            </a:r>
            <a:endParaRPr lang="zh-CN" altLang="en-US"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3778618" y="5809191"/>
            <a:ext cx="2803976"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(b) An array of photodiodes</a:t>
            </a:r>
          </a:p>
          <a:p>
            <a:pPr algn="ctr"/>
            <a:endParaRPr lang="zh-CN" altLang="en-US" dirty="0">
              <a:latin typeface="Times New Roman" panose="02020603050405020304" pitchFamily="18" charset="0"/>
              <a:cs typeface="Times New Roman" panose="02020603050405020304" pitchFamily="18" charset="0"/>
            </a:endParaRPr>
          </a:p>
        </p:txBody>
      </p:sp>
      <p:sp>
        <p:nvSpPr>
          <p:cNvPr id="12" name="矩形 11"/>
          <p:cNvSpPr/>
          <p:nvPr/>
        </p:nvSpPr>
        <p:spPr>
          <a:xfrm>
            <a:off x="9257912" y="3044757"/>
            <a:ext cx="304377" cy="272375"/>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576869" y="2976077"/>
            <a:ext cx="11290666" cy="2803517"/>
          </a:xfrm>
          <a:prstGeom prst="rect">
            <a:avLst/>
          </a:prstGeom>
        </p:spPr>
      </p:pic>
      <p:sp>
        <p:nvSpPr>
          <p:cNvPr id="15" name="文本框 14"/>
          <p:cNvSpPr txBox="1"/>
          <p:nvPr/>
        </p:nvSpPr>
        <p:spPr>
          <a:xfrm>
            <a:off x="6049820" y="5791597"/>
            <a:ext cx="3787302"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(c) Multiphoton excitation</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8853796" y="5815054"/>
            <a:ext cx="3787302"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(d) Digital holography</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430858" y="1143114"/>
            <a:ext cx="7125179" cy="5657079"/>
          </a:xfrm>
          <a:prstGeom prst="rect">
            <a:avLst/>
          </a:prstGeom>
        </p:spPr>
      </p:pic>
      <p:sp>
        <p:nvSpPr>
          <p:cNvPr id="33" name="内容占位符 2"/>
          <p:cNvSpPr>
            <a:spLocks noGrp="1"/>
          </p:cNvSpPr>
          <p:nvPr>
            <p:ph idx="1"/>
          </p:nvPr>
        </p:nvSpPr>
        <p:spPr>
          <a:xfrm>
            <a:off x="635963" y="1363547"/>
            <a:ext cx="10515600" cy="4351338"/>
          </a:xfrm>
        </p:spPr>
        <p:txBody>
          <a:bodyPr>
            <a:normAutofit/>
          </a:bodyPr>
          <a:lstStyle/>
          <a:p>
            <a:pPr>
              <a:lnSpc>
                <a:spcPct val="100000"/>
              </a:lnSpc>
            </a:pPr>
            <a:r>
              <a:rPr lang="en-US" altLang="zh-CN" sz="2400" dirty="0">
                <a:latin typeface="等线" panose="02010600030101010101" charset="-122"/>
              </a:rPr>
              <a:t>3D light-targeted </a:t>
            </a:r>
            <a:r>
              <a:rPr lang="en-US" altLang="zh-CN" sz="2400" dirty="0" err="1">
                <a:latin typeface="等线" panose="02010600030101010101" charset="-122"/>
              </a:rPr>
              <a:t>photostimulation</a:t>
            </a:r>
            <a:r>
              <a:rPr lang="en-US" altLang="zh-CN" sz="2400" dirty="0">
                <a:latin typeface="等线" panose="02010600030101010101" charset="-122"/>
              </a:rPr>
              <a:t> </a:t>
            </a:r>
            <a:endParaRPr lang="zh-CN" altLang="en-US" sz="2400" dirty="0">
              <a:latin typeface="等线" panose="02010600030101010101" charset="-122"/>
              <a:ea typeface="等线" panose="02010600030101010101" charset="-122"/>
            </a:endParaRPr>
          </a:p>
        </p:txBody>
      </p:sp>
      <p:sp>
        <p:nvSpPr>
          <p:cNvPr id="4" name="标题 1"/>
          <p:cNvSpPr txBox="1"/>
          <p:nvPr/>
        </p:nvSpPr>
        <p:spPr>
          <a:xfrm>
            <a:off x="838200" y="1756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mn-lt"/>
              </a:rPr>
              <a:t>3.3 </a:t>
            </a:r>
            <a:r>
              <a:rPr lang="en-US" altLang="zh-CN" b="1" dirty="0">
                <a:latin typeface="等线" panose="02010600030101010101" charset="-122"/>
                <a:ea typeface="等线" panose="02010600030101010101" charset="-122"/>
              </a:rPr>
              <a:t>Optical Neural Probes</a:t>
            </a:r>
            <a:endParaRPr lang="zh-CN" altLang="en-US" b="1" dirty="0">
              <a:latin typeface="+mn-lt"/>
            </a:endParaRPr>
          </a:p>
        </p:txBody>
      </p:sp>
      <p:sp>
        <p:nvSpPr>
          <p:cNvPr id="8" name="文本框 7"/>
          <p:cNvSpPr txBox="1"/>
          <p:nvPr/>
        </p:nvSpPr>
        <p:spPr>
          <a:xfrm>
            <a:off x="7467485" y="6088863"/>
            <a:ext cx="4928839"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Figure 3.2 3D light-targeted </a:t>
            </a:r>
            <a:r>
              <a:rPr lang="en-US" altLang="zh-CN" dirty="0" err="1">
                <a:latin typeface="Times New Roman" panose="02020603050405020304" pitchFamily="18" charset="0"/>
                <a:cs typeface="Times New Roman" panose="02020603050405020304" pitchFamily="18" charset="0"/>
              </a:rPr>
              <a:t>photostimulation</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Ronzitti</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Emiliani</a:t>
            </a:r>
            <a:r>
              <a:rPr lang="en-US" altLang="zh-CN" dirty="0">
                <a:latin typeface="Times New Roman" panose="02020603050405020304" pitchFamily="18" charset="0"/>
                <a:cs typeface="Times New Roman" panose="02020603050405020304" pitchFamily="18" charset="0"/>
              </a:rPr>
              <a:t>, &amp; </a:t>
            </a:r>
            <a:r>
              <a:rPr lang="en-US" altLang="zh-CN" dirty="0" err="1">
                <a:latin typeface="Times New Roman" panose="02020603050405020304" pitchFamily="18" charset="0"/>
                <a:cs typeface="Times New Roman" panose="02020603050405020304" pitchFamily="18" charset="0"/>
              </a:rPr>
              <a:t>Papagiakoumou</a:t>
            </a:r>
            <a:r>
              <a:rPr lang="en-US" altLang="zh-CN" dirty="0">
                <a:latin typeface="Times New Roman" panose="02020603050405020304" pitchFamily="18" charset="0"/>
                <a:cs typeface="Times New Roman" panose="02020603050405020304" pitchFamily="18" charset="0"/>
              </a:rPr>
              <a:t>, 2018)</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635963" y="2854887"/>
            <a:ext cx="3390421" cy="2031325"/>
          </a:xfrm>
          <a:prstGeom prst="rect">
            <a:avLst/>
          </a:prstGeom>
          <a:noFill/>
        </p:spPr>
        <p:txBody>
          <a:bodyPr wrap="square" rtlCol="0">
            <a:spAutoFit/>
          </a:bodyPr>
          <a:lstStyle/>
          <a:p>
            <a:r>
              <a:rPr lang="en-US" altLang="zh-CN" dirty="0"/>
              <a:t> (A) </a:t>
            </a:r>
            <a:r>
              <a:rPr lang="en-US" altLang="zh-CN" dirty="0" err="1"/>
              <a:t>SLM</a:t>
            </a:r>
            <a:r>
              <a:rPr lang="en-US" altLang="zh-CN" dirty="0"/>
              <a:t>-based multiplexing strategies allow to target opsin-expressing neurons over axial and lateral fields of excitation </a:t>
            </a:r>
          </a:p>
          <a:p>
            <a:r>
              <a:rPr lang="en-US" altLang="zh-CN" dirty="0"/>
              <a:t>(B) The spatial resolution</a:t>
            </a:r>
          </a:p>
          <a:p>
            <a:r>
              <a:rPr lang="en-US" altLang="zh-CN" dirty="0"/>
              <a:t>(C) The temporal precision</a:t>
            </a:r>
          </a:p>
          <a:p>
            <a:r>
              <a:rPr lang="en-US" altLang="zh-CN" dirty="0"/>
              <a:t>(D) The temporal resolution</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内容占位符 2"/>
          <p:cNvSpPr>
            <a:spLocks noGrp="1"/>
          </p:cNvSpPr>
          <p:nvPr>
            <p:ph idx="1"/>
          </p:nvPr>
        </p:nvSpPr>
        <p:spPr>
          <a:xfrm>
            <a:off x="635963" y="1363547"/>
            <a:ext cx="10515600" cy="4351338"/>
          </a:xfrm>
        </p:spPr>
        <p:txBody>
          <a:bodyPr>
            <a:normAutofit/>
          </a:bodyPr>
          <a:lstStyle/>
          <a:p>
            <a:pPr>
              <a:lnSpc>
                <a:spcPct val="100000"/>
              </a:lnSpc>
            </a:pPr>
            <a:r>
              <a:rPr lang="en-US" altLang="zh-CN" sz="2400" dirty="0">
                <a:latin typeface="等线" panose="02010600030101010101" charset="-122"/>
              </a:rPr>
              <a:t>Functional near-infrared spectroscopy (</a:t>
            </a:r>
            <a:r>
              <a:rPr lang="en-US" altLang="zh-CN" sz="2400" dirty="0" err="1">
                <a:latin typeface="等线" panose="02010600030101010101" charset="-122"/>
              </a:rPr>
              <a:t>fNIRS</a:t>
            </a:r>
            <a:r>
              <a:rPr lang="en-US" altLang="zh-CN" sz="2400" dirty="0">
                <a:latin typeface="等线" panose="02010600030101010101" charset="-122"/>
              </a:rPr>
              <a:t>)</a:t>
            </a:r>
          </a:p>
          <a:p>
            <a:pPr>
              <a:lnSpc>
                <a:spcPct val="100000"/>
              </a:lnSpc>
            </a:pPr>
            <a:endParaRPr lang="zh-CN" altLang="en-US" sz="2400" dirty="0">
              <a:latin typeface="等线" panose="02010600030101010101" charset="-122"/>
              <a:ea typeface="等线" panose="02010600030101010101" charset="-122"/>
            </a:endParaRPr>
          </a:p>
        </p:txBody>
      </p:sp>
      <p:sp>
        <p:nvSpPr>
          <p:cNvPr id="4" name="标题 1"/>
          <p:cNvSpPr txBox="1"/>
          <p:nvPr/>
        </p:nvSpPr>
        <p:spPr>
          <a:xfrm>
            <a:off x="838200" y="1756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mn-lt"/>
              </a:rPr>
              <a:t>3.4 </a:t>
            </a:r>
            <a:r>
              <a:rPr lang="en-US" altLang="zh-CN" b="1" dirty="0" err="1">
                <a:latin typeface="等线" panose="02010600030101010101" charset="-122"/>
                <a:ea typeface="等线" panose="02010600030101010101" charset="-122"/>
              </a:rPr>
              <a:t>NIRS</a:t>
            </a:r>
            <a:endParaRPr lang="zh-CN" altLang="en-US" b="1" dirty="0">
              <a:latin typeface="+mn-lt"/>
            </a:endParaRPr>
          </a:p>
        </p:txBody>
      </p:sp>
      <p:sp>
        <p:nvSpPr>
          <p:cNvPr id="8" name="文本框 7"/>
          <p:cNvSpPr txBox="1"/>
          <p:nvPr/>
        </p:nvSpPr>
        <p:spPr>
          <a:xfrm>
            <a:off x="0" y="6322666"/>
            <a:ext cx="9128139"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Figure 3.3 Sketch of the development of </a:t>
            </a:r>
            <a:r>
              <a:rPr lang="en-US" altLang="zh-CN" dirty="0" err="1">
                <a:latin typeface="Times New Roman" panose="02020603050405020304" pitchFamily="18" charset="0"/>
                <a:cs typeface="Times New Roman" panose="02020603050405020304" pitchFamily="18" charset="0"/>
              </a:rPr>
              <a:t>fNIRS</a:t>
            </a:r>
            <a:r>
              <a:rPr lang="en-US" altLang="zh-CN" dirty="0">
                <a:latin typeface="Times New Roman" panose="02020603050405020304" pitchFamily="18" charset="0"/>
                <a:cs typeface="Times New Roman" panose="02020603050405020304" pitchFamily="18" charset="0"/>
              </a:rPr>
              <a:t> instrumentation (Ferrari &amp; </a:t>
            </a:r>
            <a:r>
              <a:rPr lang="en-US" altLang="zh-CN" dirty="0" err="1">
                <a:latin typeface="Times New Roman" panose="02020603050405020304" pitchFamily="18" charset="0"/>
                <a:cs typeface="Times New Roman" panose="02020603050405020304" pitchFamily="18" charset="0"/>
              </a:rPr>
              <a:t>Quaresima</a:t>
            </a:r>
            <a:r>
              <a:rPr lang="en-US" altLang="zh-CN" dirty="0">
                <a:latin typeface="Times New Roman" panose="02020603050405020304" pitchFamily="18" charset="0"/>
                <a:cs typeface="Times New Roman" panose="02020603050405020304" pitchFamily="18" charset="0"/>
              </a:rPr>
              <a:t>, 2012)</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8354791" y="2484565"/>
            <a:ext cx="3201246" cy="2862322"/>
          </a:xfrm>
          <a:prstGeom prst="rect">
            <a:avLst/>
          </a:prstGeom>
          <a:noFill/>
        </p:spPr>
        <p:txBody>
          <a:bodyPr wrap="square" rtlCol="0">
            <a:spAutoFit/>
          </a:bodyPr>
          <a:lstStyle/>
          <a:p>
            <a:r>
              <a:rPr lang="en-US" altLang="zh-CN" dirty="0"/>
              <a:t>The present high temporal resolution multi-channel systems, using the three different </a:t>
            </a:r>
            <a:r>
              <a:rPr lang="en-US" altLang="zh-CN" dirty="0" err="1"/>
              <a:t>NIRS</a:t>
            </a:r>
            <a:r>
              <a:rPr lang="en-US" altLang="zh-CN" dirty="0"/>
              <a:t> techniques and complex data analysis systems, provide simultaneous multiple measurements and display the results in the form of a map or image over a specific cortical area.</a:t>
            </a:r>
            <a:endParaRPr lang="zh-CN" altLang="en-US" dirty="0"/>
          </a:p>
        </p:txBody>
      </p:sp>
      <p:pic>
        <p:nvPicPr>
          <p:cNvPr id="5" name="图片 4"/>
          <p:cNvPicPr>
            <a:picLocks noChangeAspect="1"/>
          </p:cNvPicPr>
          <p:nvPr/>
        </p:nvPicPr>
        <p:blipFill>
          <a:blip r:embed="rId3"/>
          <a:stretch>
            <a:fillRect/>
          </a:stretch>
        </p:blipFill>
        <p:spPr>
          <a:xfrm>
            <a:off x="1925020" y="1853135"/>
            <a:ext cx="5598601" cy="435853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内容占位符 2"/>
          <p:cNvSpPr>
            <a:spLocks noGrp="1"/>
          </p:cNvSpPr>
          <p:nvPr>
            <p:ph idx="1"/>
          </p:nvPr>
        </p:nvSpPr>
        <p:spPr>
          <a:xfrm>
            <a:off x="635963" y="1363547"/>
            <a:ext cx="10515600" cy="4351338"/>
          </a:xfrm>
        </p:spPr>
        <p:txBody>
          <a:bodyPr>
            <a:normAutofit/>
          </a:bodyPr>
          <a:lstStyle/>
          <a:p>
            <a:pPr>
              <a:lnSpc>
                <a:spcPct val="100000"/>
              </a:lnSpc>
            </a:pPr>
            <a:r>
              <a:rPr lang="en-US" altLang="zh-CN" sz="2400" dirty="0">
                <a:latin typeface="等线" panose="02010600030101010101" charset="-122"/>
              </a:rPr>
              <a:t>A commercial apparatus</a:t>
            </a:r>
            <a:endParaRPr lang="zh-CN" altLang="en-US" sz="2400" dirty="0">
              <a:latin typeface="等线" panose="02010600030101010101" charset="-122"/>
              <a:ea typeface="等线" panose="02010600030101010101" charset="-122"/>
            </a:endParaRPr>
          </a:p>
        </p:txBody>
      </p:sp>
      <p:sp>
        <p:nvSpPr>
          <p:cNvPr id="4" name="标题 1"/>
          <p:cNvSpPr txBox="1"/>
          <p:nvPr/>
        </p:nvSpPr>
        <p:spPr>
          <a:xfrm>
            <a:off x="838200" y="1756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mn-lt"/>
              </a:rPr>
              <a:t>3.4 </a:t>
            </a:r>
            <a:r>
              <a:rPr lang="en-US" altLang="zh-CN" b="1" dirty="0" err="1">
                <a:latin typeface="等线" panose="02010600030101010101" charset="-122"/>
                <a:ea typeface="等线" panose="02010600030101010101" charset="-122"/>
              </a:rPr>
              <a:t>NIRS</a:t>
            </a:r>
            <a:endParaRPr lang="zh-CN" altLang="en-US" b="1" dirty="0">
              <a:latin typeface="+mn-lt"/>
            </a:endParaRPr>
          </a:p>
        </p:txBody>
      </p:sp>
      <p:sp>
        <p:nvSpPr>
          <p:cNvPr id="8" name="文本框 7"/>
          <p:cNvSpPr txBox="1"/>
          <p:nvPr/>
        </p:nvSpPr>
        <p:spPr>
          <a:xfrm>
            <a:off x="395049" y="6483547"/>
            <a:ext cx="738837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Figure 3.4</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 Example of commercial </a:t>
            </a:r>
            <a:r>
              <a:rPr lang="en-US" altLang="zh-CN" dirty="0" err="1">
                <a:latin typeface="Times New Roman" panose="02020603050405020304" pitchFamily="18" charset="0"/>
                <a:cs typeface="Times New Roman" panose="02020603050405020304" pitchFamily="18" charset="0"/>
              </a:rPr>
              <a:t>NIRS</a:t>
            </a:r>
            <a:r>
              <a:rPr lang="en-US" altLang="zh-CN" dirty="0">
                <a:latin typeface="Times New Roman" panose="02020603050405020304" pitchFamily="18" charset="0"/>
                <a:cs typeface="Times New Roman" panose="02020603050405020304" pitchFamily="18" charset="0"/>
              </a:rPr>
              <a:t> measurement</a:t>
            </a:r>
            <a:endParaRPr lang="zh-CN" altLang="en-US"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508498" y="1739435"/>
            <a:ext cx="7157679" cy="4296851"/>
          </a:xfrm>
          <a:prstGeom prst="rect">
            <a:avLst/>
          </a:prstGeom>
        </p:spPr>
      </p:pic>
      <p:pic>
        <p:nvPicPr>
          <p:cNvPr id="6" name="图片 5"/>
          <p:cNvPicPr>
            <a:picLocks noChangeAspect="1"/>
          </p:cNvPicPr>
          <p:nvPr/>
        </p:nvPicPr>
        <p:blipFill>
          <a:blip r:embed="rId4"/>
          <a:stretch>
            <a:fillRect/>
          </a:stretch>
        </p:blipFill>
        <p:spPr>
          <a:xfrm>
            <a:off x="7666177" y="1367659"/>
            <a:ext cx="3734902" cy="4668627"/>
          </a:xfrm>
          <a:prstGeom prst="rect">
            <a:avLst/>
          </a:prstGeom>
        </p:spPr>
      </p:pic>
      <p:sp>
        <p:nvSpPr>
          <p:cNvPr id="11" name="文本框 10"/>
          <p:cNvSpPr txBox="1"/>
          <p:nvPr/>
        </p:nvSpPr>
        <p:spPr>
          <a:xfrm>
            <a:off x="395048" y="6017720"/>
            <a:ext cx="738837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(a) Example of </a:t>
            </a:r>
            <a:r>
              <a:rPr lang="en-US" altLang="zh-CN" dirty="0" err="1">
                <a:latin typeface="Times New Roman" panose="02020603050405020304" pitchFamily="18" charset="0"/>
                <a:cs typeface="Times New Roman" panose="02020603050405020304" pitchFamily="18" charset="0"/>
              </a:rPr>
              <a:t>NIRSport</a:t>
            </a:r>
            <a:r>
              <a:rPr lang="en-US" altLang="zh-CN" dirty="0">
                <a:latin typeface="Times New Roman" panose="02020603050405020304" pitchFamily="18" charset="0"/>
                <a:cs typeface="Times New Roman" panose="02020603050405020304" pitchFamily="18" charset="0"/>
              </a:rPr>
              <a:t> 2 + EEG Data Integration</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5893763" y="6036286"/>
            <a:ext cx="738837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(b) </a:t>
            </a:r>
            <a:r>
              <a:rPr lang="en-US" altLang="zh-CN" dirty="0" err="1">
                <a:latin typeface="Times New Roman" panose="02020603050405020304" pitchFamily="18" charset="0"/>
                <a:cs typeface="Times New Roman" panose="02020603050405020304" pitchFamily="18" charset="0"/>
              </a:rPr>
              <a:t>NIRSport</a:t>
            </a:r>
            <a:r>
              <a:rPr lang="en-US" altLang="zh-CN" dirty="0">
                <a:latin typeface="Times New Roman" panose="02020603050405020304" pitchFamily="18" charset="0"/>
                <a:cs typeface="Times New Roman" panose="02020603050405020304" pitchFamily="18" charset="0"/>
              </a:rPr>
              <a:t> 2 with back strap for mobile applications </a:t>
            </a:r>
            <a:r>
              <a:rPr lang="zh-CN" altLang="en-US" dirty="0">
                <a:latin typeface="Times New Roman" panose="02020603050405020304" pitchFamily="18" charset="0"/>
                <a:cs typeface="Times New Roman" panose="02020603050405020304" pitchFamily="18" charset="0"/>
              </a:rPr>
              <a:t> </a:t>
            </a:r>
          </a:p>
        </p:txBody>
      </p:sp>
      <p:sp>
        <p:nvSpPr>
          <p:cNvPr id="13" name="文本框 12"/>
          <p:cNvSpPr txBox="1"/>
          <p:nvPr/>
        </p:nvSpPr>
        <p:spPr>
          <a:xfrm>
            <a:off x="8220458" y="6387052"/>
            <a:ext cx="2464107"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https://nirx.net/nirsport</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4945" y="1516712"/>
            <a:ext cx="13503564" cy="39059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latin typeface="等线" panose="02010600030101010101" charset="-122"/>
                <a:ea typeface="等线" panose="02010600030101010101" charset="-122"/>
                <a:cs typeface="Arial Unicode MS" panose="020B0604020202020204" pitchFamily="34" charset="-122"/>
              </a:rPr>
              <a:t>4</a:t>
            </a:r>
            <a:r>
              <a:rPr lang="zh-CN" altLang="en-US" dirty="0">
                <a:latin typeface="等线" panose="02010600030101010101" charset="-122"/>
                <a:ea typeface="等线" panose="02010600030101010101" charset="-122"/>
                <a:cs typeface="Arial Unicode MS" panose="020B0604020202020204" pitchFamily="34" charset="-122"/>
              </a:rPr>
              <a:t> </a:t>
            </a:r>
            <a:r>
              <a:rPr lang="en-US" altLang="zh-CN" dirty="0">
                <a:latin typeface="等线" panose="02010600030101010101" charset="-122"/>
                <a:ea typeface="等线" panose="02010600030101010101" charset="-122"/>
                <a:cs typeface="Arial Unicode MS" panose="020B0604020202020204" pitchFamily="34" charset="-122"/>
              </a:rPr>
              <a:t>Vision of the </a:t>
            </a:r>
            <a:r>
              <a:rPr lang="en-US" dirty="0">
                <a:latin typeface="+mn-lt"/>
                <a:sym typeface="+mn-ea"/>
              </a:rPr>
              <a:t>Future </a:t>
            </a:r>
            <a:endParaRPr lang="en-US" dirty="0">
              <a:latin typeface="等线" panose="02010600030101010101" charset="-122"/>
              <a:ea typeface="等线" panose="02010600030101010101" charset="-122"/>
              <a:cs typeface="Arial Unicode MS" panose="020B0604020202020204" pitchFamily="34" charset="-122"/>
            </a:endParaRPr>
          </a:p>
        </p:txBody>
      </p:sp>
      <p:sp>
        <p:nvSpPr>
          <p:cNvPr id="5" name="文本占位符 4"/>
          <p:cNvSpPr>
            <a:spLocks noGrp="1"/>
          </p:cNvSpPr>
          <p:nvPr>
            <p:ph type="body" idx="1"/>
          </p:nvPr>
        </p:nvSpPr>
        <p:spPr/>
        <p:txBody>
          <a:bodyPr/>
          <a:lstStyle/>
          <a:p>
            <a:r>
              <a:rPr lang="zh-CN" altLang="en-US" dirty="0">
                <a:latin typeface="等线" panose="02010600030101010101" charset="-122"/>
                <a:cs typeface="Arial Unicode MS" panose="020B0604020202020204" pitchFamily="34" charset="-122"/>
              </a:rPr>
              <a:t> </a:t>
            </a:r>
            <a:r>
              <a:rPr lang="en-US" altLang="zh-CN" dirty="0">
                <a:sym typeface="+mn-ea"/>
              </a:rPr>
              <a:t> limitations &amp;Possibilities of o</a:t>
            </a:r>
            <a:r>
              <a:rPr lang="en-US" altLang="zh-CN" dirty="0">
                <a:latin typeface="等线" panose="02010600030101010101" charset="-122"/>
                <a:cs typeface="Arial Unicode MS" panose="020B0604020202020204" pitchFamily="34" charset="-122"/>
                <a:sym typeface="+mn-ea"/>
              </a:rPr>
              <a:t>ptogenetic</a:t>
            </a:r>
            <a:endParaRPr lang="zh-CN" altLang="en-US" dirty="0">
              <a:latin typeface="等线" panose="02010600030101010101" charset="-122"/>
              <a:ea typeface="等线" panose="02010600030101010101" charset="-122"/>
              <a:cs typeface="Arial Unicode MS" panose="020B0604020202020204" pitchFamily="34" charset="-122"/>
            </a:endParaRPr>
          </a:p>
          <a:p>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5654"/>
            <a:ext cx="10515600" cy="1325563"/>
          </a:xfrm>
        </p:spPr>
        <p:txBody>
          <a:bodyPr/>
          <a:lstStyle/>
          <a:p>
            <a:r>
              <a:rPr lang="en-US" altLang="zh-CN" b="1" dirty="0">
                <a:latin typeface="+mn-lt"/>
              </a:rPr>
              <a:t>4.1</a:t>
            </a:r>
            <a:r>
              <a:rPr lang="en-US" altLang="zh-CN" b="1" dirty="0">
                <a:latin typeface="+mn-lt"/>
                <a:ea typeface="+mn-lt"/>
              </a:rPr>
              <a:t> </a:t>
            </a:r>
            <a:r>
              <a:rPr lang="en-US" altLang="zh-CN" b="1" dirty="0">
                <a:latin typeface="+mn-lt"/>
              </a:rPr>
              <a:t>Clinical Application</a:t>
            </a:r>
          </a:p>
        </p:txBody>
      </p:sp>
      <p:sp>
        <p:nvSpPr>
          <p:cNvPr id="3" name="内容占位符 2"/>
          <p:cNvSpPr>
            <a:spLocks noGrp="1"/>
          </p:cNvSpPr>
          <p:nvPr>
            <p:ph idx="1"/>
          </p:nvPr>
        </p:nvSpPr>
        <p:spPr/>
        <p:txBody>
          <a:bodyPr>
            <a:normAutofit/>
          </a:bodyPr>
          <a:lstStyle/>
          <a:p>
            <a:pPr>
              <a:lnSpc>
                <a:spcPct val="150000"/>
              </a:lnSpc>
            </a:pPr>
            <a:r>
              <a:rPr lang="en-US" b="1" dirty="0">
                <a:latin typeface="等线" panose="02010600030101010101" charset="-122"/>
                <a:ea typeface="等线" panose="02010600030101010101" charset="-122"/>
              </a:rPr>
              <a:t>1. </a:t>
            </a:r>
            <a:r>
              <a:rPr b="1" dirty="0">
                <a:latin typeface="等线" panose="02010600030101010101" charset="-122"/>
                <a:ea typeface="等线" panose="02010600030101010101" charset="-122"/>
              </a:rPr>
              <a:t>Parkinson's disease</a:t>
            </a:r>
            <a:endParaRPr dirty="0">
              <a:latin typeface="等线" panose="02010600030101010101" charset="-122"/>
              <a:ea typeface="等线" panose="02010600030101010101" charset="-122"/>
            </a:endParaRPr>
          </a:p>
          <a:p>
            <a:pPr marL="0" indent="0">
              <a:lnSpc>
                <a:spcPct val="150000"/>
              </a:lnSpc>
              <a:buNone/>
            </a:pPr>
            <a:r>
              <a:rPr dirty="0">
                <a:latin typeface="等线" panose="02010600030101010101" charset="-122"/>
                <a:ea typeface="等线" panose="02010600030101010101" charset="-122"/>
              </a:rPr>
              <a:t>  The loss of LC-NE is the basis of the early cognitive dysfunction of Parkinson's disease, which can be targeted and controlled by optogenetic technology.</a:t>
            </a:r>
          </a:p>
        </p:txBody>
      </p:sp>
      <p:sp>
        <p:nvSpPr>
          <p:cNvPr id="4" name="文本框 3"/>
          <p:cNvSpPr txBox="1"/>
          <p:nvPr/>
        </p:nvSpPr>
        <p:spPr>
          <a:xfrm>
            <a:off x="6009005" y="6177280"/>
            <a:ext cx="5764530" cy="368300"/>
          </a:xfrm>
          <a:prstGeom prst="rect">
            <a:avLst/>
          </a:prstGeom>
          <a:noFill/>
        </p:spPr>
        <p:txBody>
          <a:bodyPr wrap="none" rtlCol="0" anchor="t">
            <a:spAutoFit/>
          </a:bodyPr>
          <a:lstStyle/>
          <a:p>
            <a:r>
              <a:rPr lang="pt-BR" altLang="zh-CN" dirty="0">
                <a:latin typeface="Times New Roman" panose="02020603050405020304" pitchFamily="18" charset="0"/>
                <a:cs typeface="Times New Roman" panose="02020603050405020304" pitchFamily="18" charset="0"/>
                <a:sym typeface="+mn-ea"/>
              </a:rPr>
              <a:t>Vazey E M , . Frontiers in Behavioral Neuroscience, 2012, 6.</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5654"/>
            <a:ext cx="10515600" cy="1325563"/>
          </a:xfrm>
        </p:spPr>
        <p:txBody>
          <a:bodyPr/>
          <a:lstStyle/>
          <a:p>
            <a:r>
              <a:rPr lang="en-US" altLang="zh-CN" b="1" dirty="0">
                <a:latin typeface="+mn-lt"/>
              </a:rPr>
              <a:t>4.1</a:t>
            </a:r>
            <a:r>
              <a:rPr lang="en-US" altLang="zh-CN" b="1" dirty="0">
                <a:latin typeface="+mn-lt"/>
                <a:ea typeface="+mn-lt"/>
              </a:rPr>
              <a:t> </a:t>
            </a:r>
            <a:r>
              <a:rPr lang="en-US" altLang="zh-CN" b="1" dirty="0">
                <a:latin typeface="+mn-lt"/>
              </a:rPr>
              <a:t>Clinical Application</a:t>
            </a:r>
          </a:p>
        </p:txBody>
      </p:sp>
      <p:sp>
        <p:nvSpPr>
          <p:cNvPr id="3" name="内容占位符 2"/>
          <p:cNvSpPr>
            <a:spLocks noGrp="1"/>
          </p:cNvSpPr>
          <p:nvPr>
            <p:ph idx="1"/>
          </p:nvPr>
        </p:nvSpPr>
        <p:spPr>
          <a:xfrm>
            <a:off x="838200" y="1825625"/>
            <a:ext cx="5516245" cy="4351655"/>
          </a:xfrm>
        </p:spPr>
        <p:txBody>
          <a:bodyPr>
            <a:normAutofit fontScale="90000" lnSpcReduction="20000"/>
          </a:bodyPr>
          <a:lstStyle/>
          <a:p>
            <a:pPr>
              <a:lnSpc>
                <a:spcPct val="150000"/>
              </a:lnSpc>
            </a:pPr>
            <a:r>
              <a:rPr lang="en-US" b="1" dirty="0">
                <a:latin typeface="等线" panose="02010600030101010101" charset="-122"/>
                <a:ea typeface="等线" panose="02010600030101010101" charset="-122"/>
              </a:rPr>
              <a:t>2. D</a:t>
            </a:r>
            <a:r>
              <a:rPr b="1" dirty="0">
                <a:latin typeface="等线" panose="02010600030101010101" charset="-122"/>
                <a:ea typeface="等线" panose="02010600030101010101" charset="-122"/>
              </a:rPr>
              <a:t>epression</a:t>
            </a:r>
          </a:p>
          <a:p>
            <a:pPr marL="0" indent="0">
              <a:lnSpc>
                <a:spcPct val="150000"/>
              </a:lnSpc>
              <a:buNone/>
            </a:pPr>
            <a:r>
              <a:rPr dirty="0">
                <a:latin typeface="等线" panose="02010600030101010101" charset="-122"/>
                <a:ea typeface="等线" panose="02010600030101010101" charset="-122"/>
              </a:rPr>
              <a:t>  Light stimulation of the medial prefrontal cortex (MPFC) can reduce depressive behavior, but optogenetics can target specific cell subsets, making it possible to further study the substrates and treatment strategies for many diseases, including depression.</a:t>
            </a:r>
          </a:p>
        </p:txBody>
      </p:sp>
      <p:pic>
        <p:nvPicPr>
          <p:cNvPr id="4" name="图片 3" descr="37ebe568d63af98f1f06efbfd58b98e"/>
          <p:cNvPicPr>
            <a:picLocks noChangeAspect="1"/>
          </p:cNvPicPr>
          <p:nvPr/>
        </p:nvPicPr>
        <p:blipFill>
          <a:blip r:embed="rId3"/>
          <a:stretch>
            <a:fillRect/>
          </a:stretch>
        </p:blipFill>
        <p:spPr>
          <a:xfrm>
            <a:off x="6614160" y="440690"/>
            <a:ext cx="5531485" cy="5487035"/>
          </a:xfrm>
          <a:prstGeom prst="rect">
            <a:avLst/>
          </a:prstGeom>
        </p:spPr>
      </p:pic>
      <p:sp>
        <p:nvSpPr>
          <p:cNvPr id="5" name="文本框 4"/>
          <p:cNvSpPr txBox="1"/>
          <p:nvPr/>
        </p:nvSpPr>
        <p:spPr>
          <a:xfrm>
            <a:off x="7574915" y="5672455"/>
            <a:ext cx="4570730" cy="1198880"/>
          </a:xfrm>
          <a:prstGeom prst="rect">
            <a:avLst/>
          </a:prstGeom>
          <a:noFill/>
        </p:spPr>
        <p:txBody>
          <a:bodyPr wrap="square" rtlCol="0" anchor="t">
            <a:spAutoFit/>
          </a:bodyPr>
          <a:lstStyle/>
          <a:p>
            <a:r>
              <a:rPr lang="pt-BR" altLang="zh-CN" dirty="0">
                <a:latin typeface="Times New Roman" panose="02020603050405020304" pitchFamily="18" charset="0"/>
                <a:cs typeface="Times New Roman" panose="02020603050405020304" pitchFamily="18" charset="0"/>
                <a:sym typeface="+mn-ea"/>
              </a:rPr>
              <a:t>Covington H E , . Journal of Neuroscience, 2010, 30(48):16082-16090.</a:t>
            </a:r>
            <a:endParaRPr lang="pt-BR" altLang="zh-CN" dirty="0">
              <a:latin typeface="Times New Roman" panose="02020603050405020304" pitchFamily="18" charset="0"/>
              <a:cs typeface="Times New Roman" panose="02020603050405020304" pitchFamily="18" charset="0"/>
            </a:endParaRPr>
          </a:p>
          <a:p>
            <a:r>
              <a:rPr lang="pt-BR" altLang="zh-CN" dirty="0">
                <a:latin typeface="Times New Roman" panose="02020603050405020304" pitchFamily="18" charset="0"/>
                <a:cs typeface="Times New Roman" panose="02020603050405020304" pitchFamily="18" charset="0"/>
                <a:sym typeface="+mn-ea"/>
              </a:rPr>
              <a:t>Carter M E , Yizhar O , Chikahisa S , et al. </a:t>
            </a:r>
          </a:p>
          <a:p>
            <a:r>
              <a:rPr lang="pt-BR" altLang="zh-CN" dirty="0">
                <a:latin typeface="Times New Roman" panose="02020603050405020304" pitchFamily="18" charset="0"/>
                <a:cs typeface="Times New Roman" panose="02020603050405020304" pitchFamily="18" charset="0"/>
                <a:sym typeface="+mn-ea"/>
              </a:rPr>
              <a:t> Nature Neuroscience, 2010, 13(12):1526-1533.</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5654"/>
            <a:ext cx="10515600" cy="1325563"/>
          </a:xfrm>
        </p:spPr>
        <p:txBody>
          <a:bodyPr/>
          <a:lstStyle/>
          <a:p>
            <a:r>
              <a:rPr lang="en-US" altLang="zh-CN" b="1" dirty="0">
                <a:latin typeface="+mn-lt"/>
              </a:rPr>
              <a:t>4.1</a:t>
            </a:r>
            <a:r>
              <a:rPr lang="en-US" altLang="zh-CN" b="1" dirty="0">
                <a:latin typeface="+mn-lt"/>
                <a:ea typeface="+mn-lt"/>
              </a:rPr>
              <a:t> </a:t>
            </a:r>
            <a:r>
              <a:rPr lang="en-US" altLang="zh-CN" b="1" dirty="0">
                <a:latin typeface="+mn-lt"/>
              </a:rPr>
              <a:t>Clinical Application</a:t>
            </a:r>
          </a:p>
        </p:txBody>
      </p:sp>
      <p:sp>
        <p:nvSpPr>
          <p:cNvPr id="3" name="内容占位符 2"/>
          <p:cNvSpPr>
            <a:spLocks noGrp="1"/>
          </p:cNvSpPr>
          <p:nvPr>
            <p:ph idx="1"/>
          </p:nvPr>
        </p:nvSpPr>
        <p:spPr/>
        <p:txBody>
          <a:bodyPr>
            <a:normAutofit/>
          </a:bodyPr>
          <a:lstStyle/>
          <a:p>
            <a:pPr>
              <a:lnSpc>
                <a:spcPct val="150000"/>
              </a:lnSpc>
            </a:pPr>
            <a:r>
              <a:rPr lang="en-US" b="1" dirty="0">
                <a:latin typeface="等线" panose="02010600030101010101" charset="-122"/>
                <a:ea typeface="等线" panose="02010600030101010101" charset="-122"/>
              </a:rPr>
              <a:t>3. R</a:t>
            </a:r>
            <a:r>
              <a:rPr b="1" dirty="0">
                <a:latin typeface="等线" panose="02010600030101010101" charset="-122"/>
                <a:ea typeface="等线" panose="02010600030101010101" charset="-122"/>
              </a:rPr>
              <a:t>etinal degeneration disease</a:t>
            </a:r>
          </a:p>
          <a:p>
            <a:pPr marL="0" indent="0">
              <a:lnSpc>
                <a:spcPct val="150000"/>
              </a:lnSpc>
              <a:buNone/>
            </a:pPr>
            <a:r>
              <a:rPr dirty="0">
                <a:latin typeface="等线" panose="02010600030101010101" charset="-122"/>
                <a:ea typeface="等线" panose="02010600030101010101" charset="-122"/>
              </a:rPr>
              <a:t>  In retinal degenerative diseases, optogenetics can restore the vision of patients to some extent by injecting opsin gene and activating opsin by external light.</a:t>
            </a:r>
          </a:p>
        </p:txBody>
      </p:sp>
      <p:sp>
        <p:nvSpPr>
          <p:cNvPr id="4" name="文本框 3"/>
          <p:cNvSpPr txBox="1"/>
          <p:nvPr/>
        </p:nvSpPr>
        <p:spPr>
          <a:xfrm>
            <a:off x="5024120" y="6344920"/>
            <a:ext cx="6926580" cy="368300"/>
          </a:xfrm>
          <a:prstGeom prst="rect">
            <a:avLst/>
          </a:prstGeom>
          <a:noFill/>
        </p:spPr>
        <p:txBody>
          <a:bodyPr wrap="none" rtlCol="0" anchor="t">
            <a:spAutoFit/>
          </a:bodyPr>
          <a:lstStyle/>
          <a:p>
            <a:pPr algn="l"/>
            <a:r>
              <a:rPr lang="pt-BR" altLang="zh-CN" dirty="0">
                <a:latin typeface="Times New Roman" panose="02020603050405020304" pitchFamily="18" charset="0"/>
                <a:cs typeface="Times New Roman" panose="02020603050405020304" pitchFamily="18" charset="0"/>
                <a:sym typeface="+mn-ea"/>
              </a:rPr>
              <a:t>Thyagarajan S ,  et al.  Journal of Neuroscience, 2010, 30(26):8745-8758.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38200" y="1756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mn-lt"/>
              </a:rPr>
              <a:t>4.3</a:t>
            </a:r>
            <a:r>
              <a:rPr lang="en-US" altLang="zh-CN" b="1" dirty="0">
                <a:latin typeface="+mn-lt"/>
                <a:ea typeface="+mn-lt"/>
              </a:rPr>
              <a:t> </a:t>
            </a:r>
            <a:r>
              <a:rPr lang="en-US" altLang="zh-CN" b="1" dirty="0">
                <a:latin typeface="+mn-lt"/>
                <a:ea typeface="+mn-lt"/>
                <a:sym typeface="+mn-ea"/>
              </a:rPr>
              <a:t>Limitations</a:t>
            </a:r>
          </a:p>
        </p:txBody>
      </p:sp>
      <p:sp>
        <p:nvSpPr>
          <p:cNvPr id="6" name="内容占位符 2"/>
          <p:cNvSpPr>
            <a:spLocks noGrp="1"/>
          </p:cNvSpPr>
          <p:nvPr/>
        </p:nvSpPr>
        <p:spPr>
          <a:xfrm>
            <a:off x="838200" y="180721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dirty="0">
                <a:latin typeface="等线" panose="02010600030101010101" charset="-122"/>
                <a:ea typeface="等线" panose="02010600030101010101" charset="-122"/>
              </a:rPr>
              <a:t>1. Risks of </a:t>
            </a:r>
            <a:r>
              <a:rPr lang="en-US" dirty="0">
                <a:latin typeface="等线" panose="02010600030101010101" charset="-122"/>
                <a:ea typeface="等线" panose="02010600030101010101" charset="-122"/>
                <a:sym typeface="+mn-ea"/>
              </a:rPr>
              <a:t>Virus transfection</a:t>
            </a:r>
            <a:r>
              <a:rPr lang="en-US" dirty="0">
                <a:latin typeface="等线" panose="02010600030101010101" charset="-122"/>
                <a:ea typeface="等线" panose="02010600030101010101" charset="-122"/>
              </a:rPr>
              <a:t>and ;</a:t>
            </a:r>
          </a:p>
          <a:p>
            <a:pPr marL="0" indent="0">
              <a:lnSpc>
                <a:spcPct val="150000"/>
              </a:lnSpc>
              <a:buNone/>
            </a:pPr>
            <a:r>
              <a:rPr lang="en-US" dirty="0">
                <a:latin typeface="等线" panose="02010600030101010101" charset="-122"/>
                <a:ea typeface="等线" panose="02010600030101010101" charset="-122"/>
              </a:rPr>
              <a:t>2. Selection of target cells ;</a:t>
            </a:r>
          </a:p>
          <a:p>
            <a:pPr marL="0" indent="0">
              <a:lnSpc>
                <a:spcPct val="150000"/>
              </a:lnSpc>
              <a:buNone/>
            </a:pPr>
            <a:r>
              <a:rPr lang="en-US" dirty="0">
                <a:latin typeface="等线" panose="02010600030101010101" charset="-122"/>
                <a:ea typeface="等线" panose="02010600030101010101" charset="-122"/>
              </a:rPr>
              <a:t>3. Immunogenicity.</a:t>
            </a:r>
            <a:endParaRPr lang="zh-CN" altLang="en-US" dirty="0">
              <a:latin typeface="等线" panose="02010600030101010101" charset="-122"/>
              <a:ea typeface="等线" panose="02010600030101010101"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 t="25577" r="32704"/>
          <a:stretch/>
        </p:blipFill>
        <p:spPr>
          <a:xfrm>
            <a:off x="906185" y="1632147"/>
            <a:ext cx="7532862" cy="4066837"/>
          </a:xfrm>
          <a:prstGeom prst="rect">
            <a:avLst/>
          </a:prstGeom>
        </p:spPr>
      </p:pic>
      <p:sp>
        <p:nvSpPr>
          <p:cNvPr id="3" name="标题 1">
            <a:extLst>
              <a:ext uri="{FF2B5EF4-FFF2-40B4-BE49-F238E27FC236}">
                <a16:creationId xmlns:a16="http://schemas.microsoft.com/office/drawing/2014/main" id="{67D7BE51-B5D6-452D-8385-4BA60130EB6E}"/>
              </a:ext>
            </a:extLst>
          </p:cNvPr>
          <p:cNvSpPr txBox="1">
            <a:spLocks/>
          </p:cNvSpPr>
          <p:nvPr/>
        </p:nvSpPr>
        <p:spPr>
          <a:xfrm>
            <a:off x="1052498" y="1662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mn-lt"/>
              </a:rPr>
              <a:t>1.1 Introductions of </a:t>
            </a:r>
            <a:r>
              <a:rPr lang="en-US" altLang="zh-CN" b="1" dirty="0" err="1">
                <a:latin typeface="等线" panose="02010600030101010101" pitchFamily="2" charset="-122"/>
                <a:ea typeface="等线" panose="02010600030101010101" pitchFamily="2" charset="-122"/>
              </a:rPr>
              <a:t>Optogenetics</a:t>
            </a:r>
            <a:endParaRPr lang="zh-CN" altLang="en-US" b="1" dirty="0">
              <a:latin typeface="+mn-lt"/>
            </a:endParaRPr>
          </a:p>
        </p:txBody>
      </p:sp>
      <p:pic>
        <p:nvPicPr>
          <p:cNvPr id="5" name="图片 4"/>
          <p:cNvPicPr>
            <a:picLocks noChangeAspect="1"/>
          </p:cNvPicPr>
          <p:nvPr/>
        </p:nvPicPr>
        <p:blipFill>
          <a:blip r:embed="rId4"/>
          <a:stretch>
            <a:fillRect/>
          </a:stretch>
        </p:blipFill>
        <p:spPr>
          <a:xfrm>
            <a:off x="8887115" y="4353351"/>
            <a:ext cx="2552269" cy="1759784"/>
          </a:xfrm>
          <a:prstGeom prst="rect">
            <a:avLst/>
          </a:prstGeom>
        </p:spPr>
      </p:pic>
      <p:pic>
        <p:nvPicPr>
          <p:cNvPr id="8" name="图片 7"/>
          <p:cNvPicPr>
            <a:picLocks noChangeAspect="1"/>
          </p:cNvPicPr>
          <p:nvPr/>
        </p:nvPicPr>
        <p:blipFill rotWithShape="1">
          <a:blip r:embed="rId3"/>
          <a:srcRect l="70053" t="28759" r="6333" b="23408"/>
          <a:stretch/>
        </p:blipFill>
        <p:spPr>
          <a:xfrm>
            <a:off x="9129230" y="1336165"/>
            <a:ext cx="2068037" cy="2044931"/>
          </a:xfrm>
          <a:prstGeom prst="rect">
            <a:avLst/>
          </a:prstGeom>
          <a:solidFill>
            <a:srgbClr val="FFFF66">
              <a:alpha val="50196"/>
            </a:srgbClr>
          </a:solidFill>
          <a:ln>
            <a:noFill/>
          </a:ln>
        </p:spPr>
      </p:pic>
      <p:pic>
        <p:nvPicPr>
          <p:cNvPr id="9" name="图片 8"/>
          <p:cNvPicPr>
            <a:picLocks noChangeAspect="1"/>
          </p:cNvPicPr>
          <p:nvPr/>
        </p:nvPicPr>
        <p:blipFill>
          <a:blip r:embed="rId5"/>
          <a:stretch>
            <a:fillRect/>
          </a:stretch>
        </p:blipFill>
        <p:spPr>
          <a:xfrm>
            <a:off x="5990533" y="2977781"/>
            <a:ext cx="2448514" cy="1375570"/>
          </a:xfrm>
          <a:prstGeom prst="rect">
            <a:avLst/>
          </a:prstGeom>
        </p:spPr>
      </p:pic>
      <p:sp>
        <p:nvSpPr>
          <p:cNvPr id="10" name="矩形 9"/>
          <p:cNvSpPr/>
          <p:nvPr/>
        </p:nvSpPr>
        <p:spPr>
          <a:xfrm>
            <a:off x="1514969" y="1993367"/>
            <a:ext cx="2133599" cy="241431"/>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4096636" y="1993367"/>
            <a:ext cx="1781649" cy="278429"/>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1761774" y="2774889"/>
            <a:ext cx="2133599" cy="241431"/>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5330584" y="2485839"/>
            <a:ext cx="2507130" cy="289050"/>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1774513" y="4146965"/>
            <a:ext cx="906185" cy="296824"/>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1774513" y="3679145"/>
            <a:ext cx="906185" cy="327490"/>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4434468" y="4575136"/>
            <a:ext cx="2793646" cy="301663"/>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a:off x="4534367" y="4929817"/>
            <a:ext cx="906185" cy="296824"/>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817566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38200" y="1756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mn-lt"/>
              </a:rPr>
              <a:t>4.3</a:t>
            </a:r>
            <a:r>
              <a:rPr lang="en-US" altLang="zh-CN" b="1" dirty="0">
                <a:latin typeface="+mn-lt"/>
                <a:ea typeface="+mn-lt"/>
              </a:rPr>
              <a:t> </a:t>
            </a:r>
            <a:r>
              <a:rPr lang="en-US" altLang="zh-CN" b="1" dirty="0">
                <a:latin typeface="+mn-lt"/>
                <a:ea typeface="+mn-lt"/>
                <a:sym typeface="+mn-ea"/>
              </a:rPr>
              <a:t>Possibilities</a:t>
            </a:r>
          </a:p>
        </p:txBody>
      </p:sp>
      <p:sp>
        <p:nvSpPr>
          <p:cNvPr id="6" name="内容占位符 2"/>
          <p:cNvSpPr>
            <a:spLocks noGrp="1"/>
          </p:cNvSpPr>
          <p:nvPr/>
        </p:nvSpPr>
        <p:spPr>
          <a:xfrm>
            <a:off x="838200" y="180721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dirty="0">
                <a:latin typeface="等线" panose="02010600030101010101" charset="-122"/>
                <a:ea typeface="等线" panose="02010600030101010101" charset="-122"/>
              </a:rPr>
              <a:t>1. </a:t>
            </a:r>
            <a:r>
              <a:rPr lang="zh-CN" altLang="en-US" dirty="0">
                <a:latin typeface="等线" panose="02010600030101010101" charset="-122"/>
                <a:ea typeface="等线" panose="02010600030101010101" charset="-122"/>
                <a:sym typeface="+mn-ea"/>
              </a:rPr>
              <a:t>Noninvasive light stimulation</a:t>
            </a:r>
            <a:r>
              <a:rPr lang="en-US" dirty="0">
                <a:latin typeface="等线" panose="02010600030101010101" charset="-122"/>
                <a:ea typeface="等线" panose="02010600030101010101" charset="-122"/>
              </a:rPr>
              <a:t> ;</a:t>
            </a:r>
          </a:p>
          <a:p>
            <a:pPr marL="0" indent="0">
              <a:lnSpc>
                <a:spcPct val="150000"/>
              </a:lnSpc>
              <a:buNone/>
            </a:pPr>
            <a:r>
              <a:rPr lang="en-US" dirty="0">
                <a:latin typeface="等线" panose="02010600030101010101" charset="-122"/>
                <a:ea typeface="等线" panose="02010600030101010101" charset="-122"/>
              </a:rPr>
              <a:t>2. </a:t>
            </a:r>
            <a:r>
              <a:rPr lang="zh-CN" altLang="en-US" dirty="0">
                <a:latin typeface="等线" panose="02010600030101010101" charset="-122"/>
                <a:ea typeface="等线" panose="02010600030101010101" charset="-122"/>
                <a:sym typeface="+mn-ea"/>
              </a:rPr>
              <a:t>Miniaturization and portability</a:t>
            </a:r>
            <a:r>
              <a:rPr lang="en-US" dirty="0">
                <a:latin typeface="等线" panose="02010600030101010101" charset="-122"/>
                <a:ea typeface="等线" panose="02010600030101010101" charset="-122"/>
              </a:rPr>
              <a:t>;</a:t>
            </a:r>
          </a:p>
          <a:p>
            <a:pPr marL="0" indent="0">
              <a:lnSpc>
                <a:spcPct val="150000"/>
              </a:lnSpc>
              <a:buNone/>
            </a:pPr>
            <a:r>
              <a:rPr lang="en-US" dirty="0">
                <a:latin typeface="等线" panose="02010600030101010101" charset="-122"/>
                <a:ea typeface="等线" panose="02010600030101010101" charset="-122"/>
              </a:rPr>
              <a:t>3. Biom</a:t>
            </a:r>
            <a:r>
              <a:rPr lang="zh-CN" altLang="en-US" dirty="0">
                <a:latin typeface="等线" panose="02010600030101010101" charset="-122"/>
                <a:ea typeface="等线" panose="02010600030101010101" charset="-122"/>
                <a:sym typeface="+mn-ea"/>
              </a:rPr>
              <a:t>aterial </a:t>
            </a:r>
            <a:r>
              <a:rPr lang="en-US" altLang="zh-CN" dirty="0">
                <a:latin typeface="等线" panose="02010600030101010101" charset="-122"/>
                <a:ea typeface="等线" panose="02010600030101010101" charset="-122"/>
                <a:sym typeface="+mn-ea"/>
              </a:rPr>
              <a:t>;</a:t>
            </a:r>
          </a:p>
          <a:p>
            <a:pPr marL="0" indent="0">
              <a:lnSpc>
                <a:spcPct val="150000"/>
              </a:lnSpc>
              <a:buNone/>
            </a:pPr>
            <a:r>
              <a:rPr lang="en-US" altLang="zh-CN" dirty="0">
                <a:latin typeface="等线" panose="02010600030101010101" charset="-122"/>
                <a:ea typeface="等线" panose="02010600030101010101" charset="-122"/>
                <a:sym typeface="+mn-ea"/>
              </a:rPr>
              <a:t>4. More clinical areas: blood sugar, cardiac function, muscle.</a:t>
            </a:r>
          </a:p>
          <a:p>
            <a:pPr marL="0" indent="0">
              <a:lnSpc>
                <a:spcPct val="150000"/>
              </a:lnSpc>
              <a:buNone/>
            </a:pPr>
            <a:endParaRPr lang="zh-CN" altLang="en-US" dirty="0">
              <a:latin typeface="等线" panose="02010600030101010101" charset="-122"/>
              <a:ea typeface="等线" panose="02010600030101010101" charset="-122"/>
            </a:endParaRPr>
          </a:p>
          <a:p>
            <a:pPr marL="0" indent="0">
              <a:lnSpc>
                <a:spcPct val="150000"/>
              </a:lnSpc>
              <a:buNone/>
            </a:pPr>
            <a:endParaRPr lang="zh-CN" altLang="en-US" dirty="0">
              <a:latin typeface="等线" panose="02010600030101010101" charset="-122"/>
              <a:ea typeface="等线" panose="02010600030101010101" charset="-122"/>
            </a:endParaRPr>
          </a:p>
          <a:p>
            <a:pPr marL="0" indent="0">
              <a:lnSpc>
                <a:spcPct val="150000"/>
              </a:lnSpc>
              <a:buNone/>
            </a:pPr>
            <a:endParaRPr lang="zh-CN" altLang="en-US" dirty="0">
              <a:latin typeface="等线" panose="02010600030101010101" charset="-122"/>
              <a:ea typeface="等线" panose="02010600030101010101"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4945" y="1516712"/>
            <a:ext cx="13503564" cy="39059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标题 1"/>
          <p:cNvSpPr>
            <a:spLocks noGrp="1"/>
          </p:cNvSpPr>
          <p:nvPr>
            <p:ph type="title"/>
          </p:nvPr>
        </p:nvSpPr>
        <p:spPr/>
        <p:txBody>
          <a:bodyPr/>
          <a:lstStyle/>
          <a:p>
            <a:r>
              <a:rPr lang="en-US" altLang="zh-CN" dirty="0">
                <a:latin typeface="等线" panose="02010600030101010101" charset="-122"/>
                <a:ea typeface="等线" panose="02010600030101010101" charset="-122"/>
                <a:cs typeface="Arial Unicode MS" panose="020B0604020202020204" pitchFamily="34" charset="-122"/>
              </a:rPr>
              <a:t>THANK YOU</a:t>
            </a:r>
            <a:r>
              <a:rPr lang="zh-CN" altLang="en-US" dirty="0">
                <a:latin typeface="等线" panose="02010600030101010101" charset="-122"/>
                <a:ea typeface="等线" panose="02010600030101010101" charset="-122"/>
                <a:cs typeface="Arial Unicode MS" panose="020B0604020202020204" pitchFamily="34" charset="-122"/>
              </a:rPr>
              <a:t>！</a:t>
            </a:r>
          </a:p>
        </p:txBody>
      </p:sp>
      <p:sp>
        <p:nvSpPr>
          <p:cNvPr id="5" name="文本占位符 4"/>
          <p:cNvSpPr>
            <a:spLocks noGrp="1"/>
          </p:cNvSpPr>
          <p:nvPr>
            <p:ph type="body" idx="1"/>
          </p:nvPr>
        </p:nvSpPr>
        <p:spPr/>
        <p:txBody>
          <a:bodyPr/>
          <a:lstStyle/>
          <a:p>
            <a:r>
              <a:rPr lang="en-US" altLang="zh-CN" dirty="0">
                <a:latin typeface="等线" panose="02010600030101010101" charset="-122"/>
                <a:cs typeface="Arial Unicode MS" panose="020B0604020202020204" pitchFamily="34" charset="-122"/>
              </a:rPr>
              <a:t>Q&amp;A</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838200" y="59128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mn-lt"/>
              </a:rPr>
              <a:t>References-Theory</a:t>
            </a:r>
            <a:endParaRPr lang="zh-CN" altLang="en-US" b="1" dirty="0">
              <a:latin typeface="+mn-lt"/>
            </a:endParaRPr>
          </a:p>
        </p:txBody>
      </p:sp>
      <p:sp>
        <p:nvSpPr>
          <p:cNvPr id="4" name="矩形 3"/>
          <p:cNvSpPr/>
          <p:nvPr/>
        </p:nvSpPr>
        <p:spPr>
          <a:xfrm>
            <a:off x="671945" y="1254070"/>
            <a:ext cx="10151225" cy="5355312"/>
          </a:xfrm>
          <a:prstGeom prst="rect">
            <a:avLst/>
          </a:prstGeom>
        </p:spPr>
        <p:txBody>
          <a:bodyPr wrap="square">
            <a:spAutoFit/>
          </a:bodyPr>
          <a:lstStyle/>
          <a:p>
            <a:pPr marL="342900" indent="-342900">
              <a:buFont typeface="+mj-lt"/>
              <a:buAutoNum type="arabicPeriod"/>
            </a:pPr>
            <a:endParaRPr lang="en-US" altLang="zh-CN" dirty="0"/>
          </a:p>
          <a:p>
            <a:pPr marL="342900" indent="-342900">
              <a:buFont typeface="+mj-lt"/>
              <a:buAutoNum type="arabicPeriod"/>
            </a:pPr>
            <a:r>
              <a:rPr lang="en-US" altLang="zh-CN" dirty="0"/>
              <a:t> </a:t>
            </a:r>
            <a:r>
              <a:rPr lang="zh-CN" altLang="en-US" dirty="0"/>
              <a:t>Boyden, E.S., Zhang, F., Bamberg, E., Nagel, G., Deisseroth, K., 2005. Millisecond-timescale, genetically targeted optical control of neural activity. Nat. Neurosci. 8, 1263–1268.</a:t>
            </a:r>
            <a:endParaRPr lang="en-US" altLang="zh-CN" dirty="0"/>
          </a:p>
          <a:p>
            <a:pPr marL="342900" indent="-342900">
              <a:buFont typeface="+mj-lt"/>
              <a:buAutoNum type="arabicPeriod"/>
            </a:pPr>
            <a:r>
              <a:rPr lang="en-US" altLang="zh-CN" dirty="0"/>
              <a:t> </a:t>
            </a:r>
            <a:r>
              <a:rPr lang="zh-CN" altLang="en-US" dirty="0"/>
              <a:t>Lee, J.H., et al., 2010. Global and local fMRI signals driven by neurons defined optogenetically by type and wiring. Nature 465, 788–792.</a:t>
            </a:r>
            <a:endParaRPr lang="en-US" altLang="zh-CN" dirty="0"/>
          </a:p>
          <a:p>
            <a:pPr marL="342900" indent="-342900">
              <a:buFont typeface="+mj-lt"/>
              <a:buAutoNum type="arabicPeriod"/>
            </a:pPr>
            <a:r>
              <a:rPr lang="en-US" altLang="zh-CN" dirty="0"/>
              <a:t>  </a:t>
            </a:r>
            <a:r>
              <a:rPr lang="en-US" altLang="zh-CN" dirty="0" err="1"/>
              <a:t>Mattis</a:t>
            </a:r>
            <a:r>
              <a:rPr lang="en-US" altLang="zh-CN" dirty="0"/>
              <a:t>, J., et al., 2011. Principles for applying </a:t>
            </a:r>
            <a:r>
              <a:rPr lang="en-US" altLang="zh-CN" dirty="0" err="1"/>
              <a:t>optogenetic</a:t>
            </a:r>
            <a:r>
              <a:rPr lang="en-US" altLang="zh-CN" dirty="0"/>
              <a:t> tools derived from direct comparative analysis of microbial opsins. Nat. Methods 9, 159–172.</a:t>
            </a:r>
          </a:p>
          <a:p>
            <a:pPr marL="342900" indent="-342900">
              <a:buFont typeface="+mj-lt"/>
              <a:buAutoNum type="arabicPeriod"/>
            </a:pPr>
            <a:r>
              <a:rPr lang="en-US" altLang="zh-CN" dirty="0"/>
              <a:t>Nagel, G., et al., 2002. Channelrhodopsin-1: a light-gated proton channel in green algae. Science 296, 2395–2398.</a:t>
            </a:r>
          </a:p>
          <a:p>
            <a:pPr marL="342900" indent="-342900">
              <a:buFont typeface="+mj-lt"/>
              <a:buAutoNum type="arabicPeriod"/>
            </a:pPr>
            <a:r>
              <a:rPr lang="en-US" altLang="zh-CN" dirty="0"/>
              <a:t> Rogan, S.C., Roth, B.L., 2011. Remote control of neuronal signaling. </a:t>
            </a:r>
            <a:r>
              <a:rPr lang="en-US" altLang="zh-CN" dirty="0" err="1"/>
              <a:t>Pharmacol</a:t>
            </a:r>
            <a:r>
              <a:rPr lang="en-US" altLang="zh-CN" dirty="0"/>
              <a:t>. Rev. 63, 291–315.</a:t>
            </a:r>
          </a:p>
          <a:p>
            <a:pPr marL="342900" indent="-342900">
              <a:buFont typeface="+mj-lt"/>
              <a:buAutoNum type="arabicPeriod"/>
            </a:pPr>
            <a:r>
              <a:rPr lang="en-US" altLang="zh-CN" dirty="0"/>
              <a:t> </a:t>
            </a:r>
            <a:r>
              <a:rPr lang="en-US" altLang="zh-CN" dirty="0" err="1"/>
              <a:t>Tye</a:t>
            </a:r>
            <a:r>
              <a:rPr lang="en-US" altLang="zh-CN" dirty="0"/>
              <a:t>, K.M., </a:t>
            </a:r>
            <a:r>
              <a:rPr lang="en-US" altLang="zh-CN" dirty="0" err="1"/>
              <a:t>Deisseroth</a:t>
            </a:r>
            <a:r>
              <a:rPr lang="en-US" altLang="zh-CN" dirty="0"/>
              <a:t>, K., 2012. </a:t>
            </a:r>
            <a:r>
              <a:rPr lang="en-US" altLang="zh-CN" dirty="0" err="1"/>
              <a:t>Optogenetic</a:t>
            </a:r>
            <a:r>
              <a:rPr lang="en-US" altLang="zh-CN" dirty="0"/>
              <a:t> investigation of neural circuits underlying brain disease in animal </a:t>
            </a:r>
            <a:r>
              <a:rPr lang="en-US" altLang="zh-CN" dirty="0" err="1"/>
              <a:t>models.Nat</a:t>
            </a:r>
            <a:r>
              <a:rPr lang="en-US" altLang="zh-CN" dirty="0"/>
              <a:t>. Rev. </a:t>
            </a:r>
            <a:r>
              <a:rPr lang="en-US" altLang="zh-CN" dirty="0" err="1"/>
              <a:t>Neurosci</a:t>
            </a:r>
            <a:r>
              <a:rPr lang="en-US" altLang="zh-CN" dirty="0"/>
              <a:t>. 13, 251–266. </a:t>
            </a:r>
          </a:p>
          <a:p>
            <a:pPr marL="342900" indent="-342900">
              <a:buFont typeface="+mj-lt"/>
              <a:buAutoNum type="arabicPeriod"/>
            </a:pPr>
            <a:r>
              <a:rPr lang="en-US" altLang="zh-CN" dirty="0"/>
              <a:t> </a:t>
            </a:r>
            <a:r>
              <a:rPr lang="en-US" altLang="zh-CN" dirty="0" err="1"/>
              <a:t>Yizhar</a:t>
            </a:r>
            <a:r>
              <a:rPr lang="en-US" altLang="zh-CN" dirty="0"/>
              <a:t>, O., et al., 2011. Neocortical excitation-inhibition balance in information processing and social dysfunction. Nature 477, 171–178.</a:t>
            </a:r>
          </a:p>
          <a:p>
            <a:pPr marL="342900" indent="-342900">
              <a:buFont typeface="+mj-lt"/>
              <a:buAutoNum type="arabicPeriod"/>
            </a:pPr>
            <a:r>
              <a:rPr lang="en-US" altLang="zh-CN" dirty="0"/>
              <a:t> Zhang, F., et al., 2011. The microbial opsin family of </a:t>
            </a:r>
            <a:r>
              <a:rPr lang="en-US" altLang="zh-CN" dirty="0" err="1"/>
              <a:t>optogenetic</a:t>
            </a:r>
            <a:r>
              <a:rPr lang="en-US" altLang="zh-CN" dirty="0"/>
              <a:t> tools. Cell 147, 1446–145</a:t>
            </a:r>
          </a:p>
          <a:p>
            <a:pPr marL="342900" indent="-342900">
              <a:buFont typeface="+mj-lt"/>
              <a:buAutoNum type="arabicPeriod"/>
            </a:pPr>
            <a:endParaRPr lang="en-US" altLang="zh-CN" dirty="0"/>
          </a:p>
          <a:p>
            <a:pPr marL="342900" indent="-342900">
              <a:buFont typeface="+mj-lt"/>
              <a:buAutoNum type="arabicPeriod"/>
            </a:pPr>
            <a:endParaRPr lang="zh-CN" altLang="en-US" dirty="0"/>
          </a:p>
          <a:p>
            <a:pPr marL="342900" indent="-342900">
              <a:buFont typeface="+mj-lt"/>
              <a:buAutoNum type="arabicPeriod"/>
            </a:pPr>
            <a:endParaRPr lang="zh-CN" altLang="en-US" dirty="0"/>
          </a:p>
          <a:p>
            <a:pPr marL="342900" indent="-342900">
              <a:buFont typeface="+mj-lt"/>
              <a:buAutoNum type="arabicPeriod"/>
            </a:pP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5654"/>
            <a:ext cx="10515600" cy="1325563"/>
          </a:xfrm>
        </p:spPr>
        <p:txBody>
          <a:bodyPr/>
          <a:lstStyle/>
          <a:p>
            <a:r>
              <a:rPr lang="en-US" altLang="zh-CN" b="1" dirty="0">
                <a:latin typeface="+mn-lt"/>
              </a:rPr>
              <a:t>References-</a:t>
            </a:r>
            <a:r>
              <a:rPr lang="en-US" altLang="zh-CN" b="1" dirty="0" err="1">
                <a:latin typeface="+mn-lt"/>
              </a:rPr>
              <a:t>Optrode</a:t>
            </a:r>
            <a:endParaRPr lang="zh-CN" altLang="en-US" b="1" dirty="0">
              <a:latin typeface="+mn-lt"/>
            </a:endParaRPr>
          </a:p>
        </p:txBody>
      </p:sp>
      <p:sp>
        <p:nvSpPr>
          <p:cNvPr id="3" name="内容占位符 2"/>
          <p:cNvSpPr>
            <a:spLocks noGrp="1"/>
          </p:cNvSpPr>
          <p:nvPr>
            <p:ph idx="1"/>
          </p:nvPr>
        </p:nvSpPr>
        <p:spPr>
          <a:xfrm>
            <a:off x="838200" y="1334737"/>
            <a:ext cx="10515600" cy="4351338"/>
          </a:xfrm>
        </p:spPr>
        <p:txBody>
          <a:bodyPr>
            <a:normAutofit fontScale="92500" lnSpcReduction="10000"/>
          </a:bodyPr>
          <a:lstStyle/>
          <a:p>
            <a:pPr marL="514350" indent="-514350">
              <a:lnSpc>
                <a:spcPct val="100000"/>
              </a:lnSpc>
              <a:buFont typeface="+mj-lt"/>
              <a:buAutoNum type="arabicPeriod"/>
            </a:pPr>
            <a:r>
              <a:rPr lang="en-US" altLang="zh-CN" sz="1800" dirty="0"/>
              <a:t>Goncalves, S. B., Ribeiro, J. F., Silva, A. F., Costa, R. M., &amp; </a:t>
            </a:r>
            <a:r>
              <a:rPr lang="en-US" altLang="zh-CN" sz="1800" dirty="0" err="1"/>
              <a:t>Correia</a:t>
            </a:r>
            <a:r>
              <a:rPr lang="en-US" altLang="zh-CN" sz="1800" dirty="0"/>
              <a:t>, J. H. (2017). Design and manufacturing challenges of </a:t>
            </a:r>
            <a:r>
              <a:rPr lang="en-US" altLang="zh-CN" sz="1800" dirty="0" err="1"/>
              <a:t>optogenetic</a:t>
            </a:r>
            <a:r>
              <a:rPr lang="en-US" altLang="zh-CN" sz="1800" dirty="0"/>
              <a:t> neural interfaces: a review. Journal of Neural Engineering, 14(4), 41001.</a:t>
            </a:r>
          </a:p>
          <a:p>
            <a:pPr marL="514350" indent="-514350">
              <a:lnSpc>
                <a:spcPct val="100000"/>
              </a:lnSpc>
              <a:buFont typeface="+mj-lt"/>
              <a:buAutoNum type="arabicPeriod"/>
            </a:pPr>
            <a:r>
              <a:rPr lang="en-US" altLang="zh-CN" sz="1800" dirty="0"/>
              <a:t>Bernstein, J. G., Allen, B. D., Guerra, A. A., Boyden, E. S. (2015). Processes for design, construction and </a:t>
            </a:r>
            <a:r>
              <a:rPr lang="en-US" altLang="zh-CN" sz="1800" dirty="0" err="1"/>
              <a:t>utilisation</a:t>
            </a:r>
            <a:r>
              <a:rPr lang="en-US" altLang="zh-CN" sz="1800" dirty="0"/>
              <a:t> of arrays of light-emitting diodes and light-emitting diode-coupled optical </a:t>
            </a:r>
            <a:r>
              <a:rPr lang="en-US" altLang="zh-CN" sz="1800" dirty="0" err="1"/>
              <a:t>fibres</a:t>
            </a:r>
            <a:r>
              <a:rPr lang="en-US" altLang="zh-CN" sz="1800" dirty="0"/>
              <a:t> for multi-site brain light delivery., 2015(5), 177-184.</a:t>
            </a:r>
          </a:p>
          <a:p>
            <a:pPr marL="514350" indent="-514350">
              <a:lnSpc>
                <a:spcPct val="100000"/>
              </a:lnSpc>
              <a:buFont typeface="+mj-lt"/>
              <a:buAutoNum type="arabicPeriod"/>
            </a:pPr>
            <a:r>
              <a:rPr lang="en-US" altLang="zh-CN" sz="1800" dirty="0"/>
              <a:t>Rubehn, B., Wolff, S. B. E., </a:t>
            </a:r>
            <a:r>
              <a:rPr lang="en-US" altLang="zh-CN" sz="1800" dirty="0" err="1"/>
              <a:t>Tovote</a:t>
            </a:r>
            <a:r>
              <a:rPr lang="en-US" altLang="zh-CN" sz="1800" dirty="0"/>
              <a:t>, P., </a:t>
            </a:r>
            <a:r>
              <a:rPr lang="en-US" altLang="zh-CN" sz="1800" dirty="0" err="1"/>
              <a:t>Lüthi</a:t>
            </a:r>
            <a:r>
              <a:rPr lang="en-US" altLang="zh-CN" sz="1800" dirty="0"/>
              <a:t>, A., &amp; Stieglitz, T. (2013). A polymer-based neural </a:t>
            </a:r>
            <a:r>
              <a:rPr lang="en-US" altLang="zh-CN" sz="1800" dirty="0" err="1"/>
              <a:t>microimplant</a:t>
            </a:r>
            <a:r>
              <a:rPr lang="en-US" altLang="zh-CN" sz="1800" dirty="0"/>
              <a:t> for </a:t>
            </a:r>
            <a:r>
              <a:rPr lang="en-US" altLang="zh-CN" sz="1800" dirty="0" err="1"/>
              <a:t>optogenetic</a:t>
            </a:r>
            <a:r>
              <a:rPr lang="en-US" altLang="zh-CN" sz="1800" dirty="0"/>
              <a:t> applications: design and first in vivo study. Lab on a Chip, 13(4), 579-588. </a:t>
            </a:r>
            <a:endParaRPr lang="zh-CN" altLang="zh-CN" sz="1800" dirty="0"/>
          </a:p>
          <a:p>
            <a:pPr marL="514350" indent="-514350">
              <a:lnSpc>
                <a:spcPct val="100000"/>
              </a:lnSpc>
              <a:buFont typeface="+mj-lt"/>
              <a:buAutoNum type="arabicPeriod"/>
            </a:pPr>
            <a:r>
              <a:rPr lang="en-US" altLang="zh-CN" sz="1800" dirty="0"/>
              <a:t>Park, S. I., Brenner, D. S., Shin, G., Morgan, C. D., </a:t>
            </a:r>
            <a:r>
              <a:rPr lang="en-US" altLang="zh-CN" sz="1800" dirty="0" err="1"/>
              <a:t>Copits</a:t>
            </a:r>
            <a:r>
              <a:rPr lang="en-US" altLang="zh-CN" sz="1800" dirty="0"/>
              <a:t>, B. A., Chung, H. U., Rogers, J. A. (2015). Soft, stretchable, fully implantable miniaturized optoelectronic systems for wireless </a:t>
            </a:r>
            <a:r>
              <a:rPr lang="en-US" altLang="zh-CN" sz="1800" dirty="0" err="1"/>
              <a:t>optogenetics</a:t>
            </a:r>
            <a:r>
              <a:rPr lang="en-US" altLang="zh-CN" sz="1800" dirty="0"/>
              <a:t>. Nature Biotechnology, 33, 1280.</a:t>
            </a:r>
          </a:p>
          <a:p>
            <a:pPr marL="514350" indent="-514350">
              <a:lnSpc>
                <a:spcPct val="100000"/>
              </a:lnSpc>
              <a:buFont typeface="+mj-lt"/>
              <a:buAutoNum type="arabicPeriod"/>
            </a:pPr>
            <a:r>
              <a:rPr lang="en-US" altLang="zh-CN" sz="1800" dirty="0"/>
              <a:t>Kim, T., McCall, J. G., Jung, Y. H., Huang, X., </a:t>
            </a:r>
            <a:r>
              <a:rPr lang="en-US" altLang="zh-CN" sz="1800" dirty="0" err="1"/>
              <a:t>Siuda</a:t>
            </a:r>
            <a:r>
              <a:rPr lang="en-US" altLang="zh-CN" sz="1800" dirty="0"/>
              <a:t>, E. R., Li, Y., </a:t>
            </a:r>
            <a:r>
              <a:rPr lang="en-US" altLang="zh-CN" sz="1800" dirty="0" err="1"/>
              <a:t>Bruchas</a:t>
            </a:r>
            <a:r>
              <a:rPr lang="en-US" altLang="zh-CN" sz="1800" dirty="0"/>
              <a:t>, M. R. (2013). Injectable, Cellular-Scale Optoelectronics with Applications for Wireless </a:t>
            </a:r>
            <a:r>
              <a:rPr lang="en-US" altLang="zh-CN" sz="1800" dirty="0" err="1"/>
              <a:t>Optogenetics</a:t>
            </a:r>
            <a:r>
              <a:rPr lang="en-US" altLang="zh-CN" sz="1800" dirty="0"/>
              <a:t>. Science, 340(6129), 211.</a:t>
            </a:r>
          </a:p>
          <a:p>
            <a:pPr marL="514350" indent="-514350">
              <a:lnSpc>
                <a:spcPct val="100000"/>
              </a:lnSpc>
              <a:buFont typeface="+mj-lt"/>
              <a:buAutoNum type="arabicPeriod"/>
            </a:pPr>
            <a:r>
              <a:rPr lang="en-US" altLang="zh-CN" sz="1800" dirty="0"/>
              <a:t>Kwon K. Y., </a:t>
            </a:r>
            <a:r>
              <a:rPr lang="en-US" altLang="zh-CN" sz="1800" dirty="0" err="1"/>
              <a:t>Sirowatka</a:t>
            </a:r>
            <a:r>
              <a:rPr lang="en-US" altLang="zh-CN" sz="1800" dirty="0"/>
              <a:t> B., Weber A., Li W. (2013). </a:t>
            </a:r>
            <a:r>
              <a:rPr lang="en-US" altLang="zh-CN" sz="1800" dirty="0" err="1"/>
              <a:t>Opto</a:t>
            </a:r>
            <a:r>
              <a:rPr lang="en-US" altLang="zh-CN" sz="1800" dirty="0"/>
              <a:t>-</a:t>
            </a:r>
            <a:r>
              <a:rPr lang="el-GR" altLang="zh-CN" sz="1800" dirty="0"/>
              <a:t>μ</a:t>
            </a:r>
            <a:r>
              <a:rPr lang="en-US" altLang="zh-CN" sz="1800" dirty="0" err="1"/>
              <a:t>ECoG</a:t>
            </a:r>
            <a:r>
              <a:rPr lang="en-US" altLang="zh-CN" sz="1800" dirty="0"/>
              <a:t> Array: A Hybrid Neural Interface With Transparent </a:t>
            </a:r>
            <a:r>
              <a:rPr lang="el-GR" altLang="zh-CN" sz="1800" dirty="0"/>
              <a:t>μ</a:t>
            </a:r>
            <a:r>
              <a:rPr lang="en-US" altLang="zh-CN" sz="1800" dirty="0" err="1"/>
              <a:t>ECoG</a:t>
            </a:r>
            <a:r>
              <a:rPr lang="en-US" altLang="zh-CN" sz="1800" dirty="0"/>
              <a:t> Electrode Array and Integrated LEDs for </a:t>
            </a:r>
            <a:r>
              <a:rPr lang="en-US" altLang="zh-CN" sz="1800" dirty="0" err="1"/>
              <a:t>Optogenetics</a:t>
            </a:r>
            <a:r>
              <a:rPr lang="en-US" altLang="zh-CN" sz="1800" dirty="0"/>
              <a:t>. IEEE Transactions on Biomedical Circuits and Systems, 7(5), 593-600.</a:t>
            </a:r>
            <a:endParaRPr lang="zh-CN" altLang="en-US" sz="1800" dirty="0"/>
          </a:p>
          <a:p>
            <a:pPr marL="514350" indent="-514350">
              <a:lnSpc>
                <a:spcPct val="100000"/>
              </a:lnSpc>
              <a:buFont typeface="+mj-lt"/>
              <a:buAutoNum type="arabicPeriod"/>
            </a:pPr>
            <a:endParaRPr lang="zh-CN" altLang="zh-CN" sz="1800" dirty="0"/>
          </a:p>
          <a:p>
            <a:pPr marL="514350" indent="-514350">
              <a:lnSpc>
                <a:spcPct val="100000"/>
              </a:lnSpc>
              <a:buFont typeface="+mj-lt"/>
              <a:buAutoNum type="arabicPeriod"/>
            </a:pPr>
            <a:endParaRPr lang="zh-CN" altLang="en-US" sz="1800" dirty="0"/>
          </a:p>
          <a:p>
            <a:pPr marL="514350" indent="-514350">
              <a:lnSpc>
                <a:spcPct val="100000"/>
              </a:lnSpc>
              <a:buFont typeface="+mj-lt"/>
              <a:buAutoNum type="arabicPeriod"/>
            </a:pPr>
            <a:endParaRPr lang="zh-CN" altLang="en-US" sz="1800" dirty="0"/>
          </a:p>
          <a:p>
            <a:pPr marL="514350" indent="-514350">
              <a:lnSpc>
                <a:spcPct val="100000"/>
              </a:lnSpc>
              <a:buFont typeface="+mj-lt"/>
              <a:buAutoNum type="arabicPeriod"/>
            </a:pPr>
            <a:endParaRPr lang="zh-CN" altLang="en-US" sz="1800" dirty="0"/>
          </a:p>
          <a:p>
            <a:pPr marL="514350" indent="-514350">
              <a:lnSpc>
                <a:spcPct val="100000"/>
              </a:lnSpc>
              <a:buFont typeface="+mj-lt"/>
              <a:buAutoNum type="arabicPeriod"/>
            </a:pPr>
            <a:endParaRPr lang="zh-CN" altLang="en-US" sz="1800" dirty="0">
              <a:latin typeface="等线" panose="02010600030101010101" charset="-122"/>
              <a:ea typeface="等线" panose="02010600030101010101"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5654"/>
            <a:ext cx="10515600" cy="1325563"/>
          </a:xfrm>
        </p:spPr>
        <p:txBody>
          <a:bodyPr/>
          <a:lstStyle/>
          <a:p>
            <a:r>
              <a:rPr lang="en-US" altLang="zh-CN" b="1" dirty="0">
                <a:latin typeface="+mn-lt"/>
              </a:rPr>
              <a:t>References-Application</a:t>
            </a:r>
            <a:endParaRPr lang="zh-CN" altLang="en-US" b="1" dirty="0">
              <a:latin typeface="+mn-lt"/>
            </a:endParaRPr>
          </a:p>
        </p:txBody>
      </p:sp>
      <p:sp>
        <p:nvSpPr>
          <p:cNvPr id="3" name="内容占位符 2"/>
          <p:cNvSpPr>
            <a:spLocks noGrp="1"/>
          </p:cNvSpPr>
          <p:nvPr>
            <p:ph idx="1"/>
          </p:nvPr>
        </p:nvSpPr>
        <p:spPr>
          <a:xfrm>
            <a:off x="838200" y="1334737"/>
            <a:ext cx="10515600" cy="4351338"/>
          </a:xfrm>
        </p:spPr>
        <p:txBody>
          <a:bodyPr>
            <a:normAutofit fontScale="92500" lnSpcReduction="10000"/>
          </a:bodyPr>
          <a:lstStyle/>
          <a:p>
            <a:pPr marL="514350" indent="-514350">
              <a:lnSpc>
                <a:spcPct val="100000"/>
              </a:lnSpc>
              <a:buFont typeface="+mj-lt"/>
              <a:buAutoNum type="arabicPeriod"/>
            </a:pPr>
            <a:r>
              <a:rPr lang="en-US" altLang="zh-CN" sz="1800" dirty="0"/>
              <a:t>Alt, M. T., Fiedler, E., </a:t>
            </a:r>
            <a:r>
              <a:rPr lang="en-US" altLang="zh-CN" sz="1800" dirty="0" err="1"/>
              <a:t>Rudmann</a:t>
            </a:r>
            <a:r>
              <a:rPr lang="en-US" altLang="zh-CN" sz="1800" dirty="0"/>
              <a:t>, L., Ordonez, J. S., Ruther, P., &amp; Stieglitz, T. (2017). Let There Be Light—</a:t>
            </a:r>
            <a:r>
              <a:rPr lang="en-US" altLang="zh-CN" sz="1800" dirty="0" err="1"/>
              <a:t>Optoprobes</a:t>
            </a:r>
            <a:r>
              <a:rPr lang="en-US" altLang="zh-CN" sz="1800" dirty="0"/>
              <a:t> for Neural Implants. </a:t>
            </a:r>
            <a:r>
              <a:rPr lang="en-US" altLang="zh-CN" sz="1800" i="1" dirty="0"/>
              <a:t>Proceedings of the IEEE, 105</a:t>
            </a:r>
            <a:r>
              <a:rPr lang="pl-PL" altLang="zh-CN" sz="1800" dirty="0"/>
              <a:t>(1), 101-138. doi:10.1109/JPROC.2016.2577518</a:t>
            </a:r>
            <a:endParaRPr lang="en-US" altLang="zh-CN" sz="1800" dirty="0"/>
          </a:p>
          <a:p>
            <a:pPr marL="514350" indent="-514350">
              <a:lnSpc>
                <a:spcPct val="100000"/>
              </a:lnSpc>
              <a:buFont typeface="+mj-lt"/>
              <a:buAutoNum type="arabicPeriod"/>
            </a:pPr>
            <a:r>
              <a:rPr lang="en-US" altLang="zh-CN" sz="1800" dirty="0"/>
              <a:t>Kim, H. K., Alexander, A. L., &amp; </a:t>
            </a:r>
            <a:r>
              <a:rPr lang="en-US" altLang="zh-CN" sz="1800" dirty="0" err="1"/>
              <a:t>Soltesz</a:t>
            </a:r>
            <a:r>
              <a:rPr lang="en-US" altLang="zh-CN" sz="1800" dirty="0"/>
              <a:t>, I. (2018). Optogenetics: Lighting a Path from the Laboratory to the Clinic. In A. Stroh (Ed.), </a:t>
            </a:r>
            <a:r>
              <a:rPr lang="en-US" altLang="zh-CN" sz="1800" i="1" dirty="0"/>
              <a:t>Optogenetics: A Roadmap</a:t>
            </a:r>
            <a:r>
              <a:rPr lang="en-US" altLang="zh-CN" sz="1800" dirty="0"/>
              <a:t> (pp. 277-300). New York, NY: Springer New York.</a:t>
            </a:r>
            <a:endParaRPr lang="en-US" altLang="zh-CN" sz="1800" i="1" dirty="0"/>
          </a:p>
          <a:p>
            <a:pPr marL="514350" indent="-514350">
              <a:lnSpc>
                <a:spcPct val="100000"/>
              </a:lnSpc>
              <a:buFont typeface="+mj-lt"/>
              <a:buAutoNum type="arabicPeriod"/>
            </a:pPr>
            <a:r>
              <a:rPr lang="pt-BR" altLang="zh-CN" sz="1800" dirty="0"/>
              <a:t>Yazdan-Shahmorad, A., Diaz-Botia, C., Hanson, T. L., Kharazia, V., Ledochowitsch, P., Maharbiz, M. M., &amp; Sabes, P. N. (2016). A Large-Scale Interface for Optogenetic Stimulation and Recording in Nonhuman Primates. </a:t>
            </a:r>
            <a:r>
              <a:rPr lang="pt-BR" altLang="zh-CN" sz="1800" i="1" dirty="0"/>
              <a:t>Neuron, 89</a:t>
            </a:r>
            <a:r>
              <a:rPr lang="fr-FR" altLang="zh-CN" sz="1800" dirty="0"/>
              <a:t>(5), 927-939. doi:10.1016/j.neuron.2016.01.013</a:t>
            </a:r>
          </a:p>
          <a:p>
            <a:pPr marL="514350" indent="-514350">
              <a:lnSpc>
                <a:spcPct val="100000"/>
              </a:lnSpc>
              <a:buFont typeface="+mj-lt"/>
              <a:buAutoNum type="arabicPeriod"/>
            </a:pPr>
            <a:r>
              <a:rPr lang="en-US" altLang="zh-CN" sz="1800" dirty="0"/>
              <a:t>Jarvis, S., &amp; Schultz, S. R. (2015). Prospects for Optogenetic Augmentation of Brain Function. </a:t>
            </a:r>
            <a:r>
              <a:rPr lang="en-US" altLang="zh-CN" sz="1800" i="1" dirty="0"/>
              <a:t>Front Syst </a:t>
            </a:r>
            <a:r>
              <a:rPr lang="en-US" altLang="zh-CN" sz="1800" i="1" dirty="0" err="1"/>
              <a:t>Neurosci</a:t>
            </a:r>
            <a:r>
              <a:rPr lang="en-US" altLang="zh-CN" sz="1800" i="1" dirty="0"/>
              <a:t>, 9</a:t>
            </a:r>
            <a:r>
              <a:rPr lang="pt-BR" altLang="zh-CN" sz="1800" dirty="0"/>
              <a:t>, 157. doi:10.3389/fnsys.2015.00157</a:t>
            </a:r>
          </a:p>
          <a:p>
            <a:pPr marL="514350" indent="-514350">
              <a:lnSpc>
                <a:spcPct val="100000"/>
              </a:lnSpc>
              <a:buFont typeface="+mj-lt"/>
              <a:buAutoNum type="arabicPeriod"/>
            </a:pPr>
            <a:r>
              <a:rPr lang="en-US" altLang="zh-CN" sz="1800" dirty="0"/>
              <a:t>Ferrari, M., &amp; </a:t>
            </a:r>
            <a:r>
              <a:rPr lang="en-US" altLang="zh-CN" sz="1800" dirty="0" err="1"/>
              <a:t>Quaresima</a:t>
            </a:r>
            <a:r>
              <a:rPr lang="en-US" altLang="zh-CN" sz="1800" dirty="0"/>
              <a:t>, V. (2012). A brief review on the history of human functional near-infrared spectroscopy (</a:t>
            </a:r>
            <a:r>
              <a:rPr lang="en-US" altLang="zh-CN" sz="1800" dirty="0" err="1"/>
              <a:t>fNIRS</a:t>
            </a:r>
            <a:r>
              <a:rPr lang="en-US" altLang="zh-CN" sz="1800" dirty="0"/>
              <a:t>) development and fields of application. </a:t>
            </a:r>
            <a:r>
              <a:rPr lang="en-US" altLang="zh-CN" sz="1800" i="1" dirty="0"/>
              <a:t>Neuroimage, 63</a:t>
            </a:r>
            <a:r>
              <a:rPr lang="fr-FR" altLang="zh-CN" sz="1800" dirty="0"/>
              <a:t>(2), 921-935. doi:10.1016/j.neuroimage.2012.03.049</a:t>
            </a:r>
          </a:p>
          <a:p>
            <a:pPr marL="514350" indent="-514350">
              <a:lnSpc>
                <a:spcPct val="100000"/>
              </a:lnSpc>
              <a:buFont typeface="+mj-lt"/>
              <a:buAutoNum type="arabicPeriod"/>
            </a:pPr>
            <a:r>
              <a:rPr lang="fr-FR" altLang="zh-CN" sz="1800" dirty="0"/>
              <a:t>Ronzitti, E., Emiliani, V., &amp; Papagiakoumou, E. (2018). Methods for Three-Dimensional All-Optical Manipulation of Neural Circuits. </a:t>
            </a:r>
            <a:r>
              <a:rPr lang="fr-FR" altLang="zh-CN" sz="1800" i="1" dirty="0"/>
              <a:t>Frontiers in Cellular Neuroscience, 12</a:t>
            </a:r>
            <a:r>
              <a:rPr lang="pt-BR" altLang="zh-CN" sz="1800" dirty="0"/>
              <a:t>(469). doi:10.3389/fncel.2018.00469</a:t>
            </a:r>
            <a:endParaRPr lang="fr-FR" altLang="zh-CN" sz="1800" i="1" dirty="0"/>
          </a:p>
          <a:p>
            <a:pPr marL="514350" indent="-514350">
              <a:lnSpc>
                <a:spcPct val="100000"/>
              </a:lnSpc>
              <a:buFont typeface="+mj-lt"/>
              <a:buAutoNum type="arabicPeriod"/>
            </a:pPr>
            <a:endParaRPr lang="pt-BR" altLang="zh-CN" sz="1800" i="1" dirty="0"/>
          </a:p>
          <a:p>
            <a:pPr marL="514350" indent="-514350">
              <a:lnSpc>
                <a:spcPct val="100000"/>
              </a:lnSpc>
              <a:buFont typeface="+mj-lt"/>
              <a:buAutoNum type="arabicPeriod"/>
            </a:pPr>
            <a:endParaRPr lang="pt-BR" altLang="zh-CN" sz="1800" i="1" dirty="0"/>
          </a:p>
          <a:p>
            <a:pPr marL="514350" indent="-514350">
              <a:lnSpc>
                <a:spcPct val="100000"/>
              </a:lnSpc>
              <a:buFont typeface="+mj-lt"/>
              <a:buAutoNum type="arabicPeriod"/>
            </a:pPr>
            <a:endParaRPr lang="zh-CN" altLang="en-US" sz="1800" dirty="0"/>
          </a:p>
          <a:p>
            <a:pPr marL="514350" indent="-514350">
              <a:lnSpc>
                <a:spcPct val="100000"/>
              </a:lnSpc>
              <a:buFont typeface="+mj-lt"/>
              <a:buAutoNum type="arabicPeriod"/>
            </a:pPr>
            <a:endParaRPr lang="zh-CN" altLang="en-US" sz="1800" dirty="0"/>
          </a:p>
          <a:p>
            <a:pPr marL="514350" indent="-514350">
              <a:lnSpc>
                <a:spcPct val="100000"/>
              </a:lnSpc>
              <a:buFont typeface="+mj-lt"/>
              <a:buAutoNum type="arabicPeriod"/>
            </a:pPr>
            <a:endParaRPr lang="zh-CN" altLang="en-US" sz="1800" dirty="0"/>
          </a:p>
          <a:p>
            <a:pPr marL="514350" indent="-514350">
              <a:lnSpc>
                <a:spcPct val="100000"/>
              </a:lnSpc>
              <a:buFont typeface="+mj-lt"/>
              <a:buAutoNum type="arabicPeriod"/>
            </a:pPr>
            <a:endParaRPr lang="zh-CN" altLang="en-US" sz="1800" dirty="0">
              <a:latin typeface="等线" panose="02010600030101010101" charset="-122"/>
              <a:ea typeface="等线" panose="02010600030101010101"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5654"/>
            <a:ext cx="10515600" cy="1325563"/>
          </a:xfrm>
        </p:spPr>
        <p:txBody>
          <a:bodyPr/>
          <a:lstStyle/>
          <a:p>
            <a:r>
              <a:rPr lang="en-US" altLang="zh-CN" b="1" dirty="0">
                <a:latin typeface="+mn-lt"/>
              </a:rPr>
              <a:t>References-</a:t>
            </a:r>
            <a:r>
              <a:rPr lang="en-US" altLang="zh-CN" b="1" dirty="0">
                <a:latin typeface="等线" panose="02010600030101010101" charset="-122"/>
                <a:ea typeface="等线" panose="02010600030101010101" charset="-122"/>
                <a:cs typeface="Arial Unicode MS" panose="020B0604020202020204" pitchFamily="34" charset="-122"/>
                <a:sym typeface="+mn-ea"/>
              </a:rPr>
              <a:t>Vision of the </a:t>
            </a:r>
            <a:r>
              <a:rPr lang="en-US" b="1" dirty="0">
                <a:latin typeface="+mn-lt"/>
                <a:sym typeface="+mn-ea"/>
              </a:rPr>
              <a:t>Future</a:t>
            </a:r>
            <a:endParaRPr lang="en-US" altLang="zh-CN" b="1" dirty="0">
              <a:latin typeface="+mn-lt"/>
            </a:endParaRPr>
          </a:p>
        </p:txBody>
      </p:sp>
      <p:sp>
        <p:nvSpPr>
          <p:cNvPr id="3" name="内容占位符 2"/>
          <p:cNvSpPr>
            <a:spLocks noGrp="1"/>
          </p:cNvSpPr>
          <p:nvPr>
            <p:ph idx="1"/>
          </p:nvPr>
        </p:nvSpPr>
        <p:spPr>
          <a:xfrm>
            <a:off x="838200" y="1334737"/>
            <a:ext cx="10515600" cy="4351338"/>
          </a:xfrm>
        </p:spPr>
        <p:txBody>
          <a:bodyPr>
            <a:normAutofit lnSpcReduction="10000"/>
          </a:bodyPr>
          <a:lstStyle/>
          <a:p>
            <a:pPr marL="514350" indent="-514350">
              <a:lnSpc>
                <a:spcPct val="100000"/>
              </a:lnSpc>
              <a:buFont typeface="+mj-lt"/>
              <a:buAutoNum type="arabicPeriod"/>
            </a:pPr>
            <a:endParaRPr lang="fr-FR" altLang="zh-CN" sz="1800" dirty="0">
              <a:ea typeface="+mn-lt"/>
              <a:cs typeface="Times New Roman" panose="02020603050405020304" pitchFamily="18" charset="0"/>
            </a:endParaRPr>
          </a:p>
          <a:p>
            <a:pPr marL="514350" indent="-514350">
              <a:lnSpc>
                <a:spcPct val="100000"/>
              </a:lnSpc>
              <a:buFont typeface="+mj-lt"/>
              <a:buAutoNum type="arabicPeriod"/>
            </a:pPr>
            <a:r>
              <a:rPr lang="pt-BR" altLang="zh-CN" sz="1800" dirty="0">
                <a:ea typeface="+mn-lt"/>
                <a:cs typeface="Times New Roman" panose="02020603050405020304" pitchFamily="18" charset="0"/>
              </a:rPr>
              <a:t>Vazey E M , Gary A J . The emerging role of norepinephrine in cognitive dysfunctions of Parkinson's disease[J]. Frontiers in Behavioral Neuroscience, 2012, 6.</a:t>
            </a:r>
          </a:p>
          <a:p>
            <a:pPr marL="514350" indent="-514350">
              <a:lnSpc>
                <a:spcPct val="100000"/>
              </a:lnSpc>
              <a:buFont typeface="+mj-lt"/>
              <a:buAutoNum type="arabicPeriod"/>
            </a:pPr>
            <a:r>
              <a:rPr lang="pt-BR" altLang="zh-CN" sz="1800" dirty="0">
                <a:ea typeface="+mn-lt"/>
                <a:cs typeface="Times New Roman" panose="02020603050405020304" pitchFamily="18" charset="0"/>
              </a:rPr>
              <a:t>Carter M E , Yizhar O , Chikahisa S , et al. Tuning arousal with optogenetic modulation of locus coeruleus neurons[J]. Nature Neuroscience, 2010, 13(12):1526-1533.</a:t>
            </a:r>
          </a:p>
          <a:p>
            <a:pPr marL="514350" indent="-514350">
              <a:lnSpc>
                <a:spcPct val="100000"/>
              </a:lnSpc>
              <a:buFont typeface="+mj-lt"/>
              <a:buAutoNum type="arabicPeriod"/>
            </a:pPr>
            <a:r>
              <a:rPr lang="pt-BR" altLang="zh-CN" sz="1800" dirty="0">
                <a:ea typeface="+mn-lt"/>
                <a:cs typeface="Times New Roman" panose="02020603050405020304" pitchFamily="18" charset="0"/>
              </a:rPr>
              <a:t>Covington H E , Lobo M K , Maze I , et al. Antidepressant Effect of Optogenetic Stimulation of the Medial Prefrontal Cortex[J]. Journal of Neuroscience, 2010, 30(48):16082-16090.</a:t>
            </a:r>
          </a:p>
          <a:p>
            <a:pPr marL="514350" indent="-514350">
              <a:lnSpc>
                <a:spcPct val="100000"/>
              </a:lnSpc>
              <a:buFont typeface="+mj-lt"/>
              <a:buAutoNum type="arabicPeriod"/>
            </a:pPr>
            <a:r>
              <a:rPr lang="pt-BR" altLang="zh-CN" sz="1800" dirty="0">
                <a:ea typeface="+mn-lt"/>
                <a:cs typeface="Times New Roman" panose="02020603050405020304" pitchFamily="18" charset="0"/>
              </a:rPr>
              <a:t>Thyagarajan S , Van Wyk M , Lehmann K , et al. Visual Function in Mice with Photoreceptor Degeneration and Transgenic Expression of Channelrhodopsin 2 in Ganglion Cells[J]. Journal of Neuroscience, 2010, 30(26):8745-8758.</a:t>
            </a:r>
          </a:p>
          <a:p>
            <a:pPr marL="514350" indent="-514350">
              <a:lnSpc>
                <a:spcPct val="100000"/>
              </a:lnSpc>
              <a:buFont typeface="+mj-lt"/>
              <a:buAutoNum type="arabicPeriod"/>
            </a:pPr>
            <a:r>
              <a:rPr lang="pt-BR" altLang="zh-CN" sz="1800" dirty="0">
                <a:ea typeface="+mn-lt"/>
                <a:cs typeface="Times New Roman" panose="02020603050405020304" pitchFamily="18" charset="0"/>
              </a:rPr>
              <a:t>Willett K , Maguire A , Sahel J , et al. Safety and Efficacy of Retinal Optogenetic Therapy in Canine Models[J]. Invest Ophthalmol Vis Sci, 2013.</a:t>
            </a:r>
          </a:p>
          <a:p>
            <a:pPr marL="514350" indent="-514350">
              <a:lnSpc>
                <a:spcPct val="100000"/>
              </a:lnSpc>
              <a:buFont typeface="+mj-lt"/>
              <a:buAutoNum type="arabicPeriod"/>
            </a:pPr>
            <a:r>
              <a:rPr lang="pt-BR" altLang="zh-CN" sz="1800" dirty="0">
                <a:ea typeface="+mn-lt"/>
                <a:cs typeface="Times New Roman" panose="02020603050405020304" pitchFamily="18" charset="0"/>
              </a:rPr>
              <a:t>Kale R P , Kouzani A Z , Walder K , et al. Evolution of optogenetic microdevices[J]. Neurophotonics, 2015, 2(3):031206.</a:t>
            </a:r>
          </a:p>
          <a:p>
            <a:pPr marL="514350" indent="-514350">
              <a:lnSpc>
                <a:spcPct val="100000"/>
              </a:lnSpc>
              <a:buFont typeface="+mj-lt"/>
              <a:buAutoNum type="arabicPeriod"/>
            </a:pPr>
            <a:endParaRPr lang="pt-BR" altLang="zh-CN" sz="1800" i="1" dirty="0">
              <a:ea typeface="+mn-lt"/>
              <a:cs typeface="Times New Roman" panose="02020603050405020304" pitchFamily="18" charset="0"/>
            </a:endParaRPr>
          </a:p>
          <a:p>
            <a:pPr marL="514350" indent="-514350">
              <a:lnSpc>
                <a:spcPct val="100000"/>
              </a:lnSpc>
              <a:buFont typeface="+mj-lt"/>
              <a:buAutoNum type="arabicPeriod"/>
            </a:pPr>
            <a:endParaRPr lang="zh-CN" altLang="en-US" sz="1800" dirty="0">
              <a:ea typeface="+mn-lt"/>
              <a:cs typeface="Times New Roman" panose="02020603050405020304" pitchFamily="18" charset="0"/>
            </a:endParaRPr>
          </a:p>
          <a:p>
            <a:pPr marL="514350" indent="-514350">
              <a:lnSpc>
                <a:spcPct val="100000"/>
              </a:lnSpc>
              <a:buFont typeface="+mj-lt"/>
              <a:buAutoNum type="arabicPeriod"/>
            </a:pPr>
            <a:endParaRPr lang="zh-CN" altLang="en-US" sz="1800" dirty="0">
              <a:ea typeface="+mn-lt"/>
              <a:cs typeface="Times New Roman" panose="02020603050405020304" pitchFamily="18" charset="0"/>
            </a:endParaRPr>
          </a:p>
          <a:p>
            <a:pPr marL="514350" indent="-514350">
              <a:lnSpc>
                <a:spcPct val="100000"/>
              </a:lnSpc>
              <a:buFont typeface="+mj-lt"/>
              <a:buAutoNum type="arabicPeriod"/>
            </a:pPr>
            <a:endParaRPr lang="zh-CN" altLang="en-US" sz="1800" dirty="0">
              <a:ea typeface="+mn-lt"/>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7D7BE51-B5D6-452D-8385-4BA60130EB6E}"/>
              </a:ext>
            </a:extLst>
          </p:cNvPr>
          <p:cNvSpPr txBox="1">
            <a:spLocks/>
          </p:cNvSpPr>
          <p:nvPr/>
        </p:nvSpPr>
        <p:spPr>
          <a:xfrm>
            <a:off x="93795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mn-lt"/>
              </a:rPr>
              <a:t>1.2 </a:t>
            </a:r>
            <a:r>
              <a:rPr lang="en-US" altLang="zh-CN" b="1" dirty="0">
                <a:latin typeface="等线" panose="02010600030101010101" pitchFamily="2" charset="-122"/>
                <a:ea typeface="等线" panose="02010600030101010101" pitchFamily="2" charset="-122"/>
              </a:rPr>
              <a:t>Methods of Genetic Modification</a:t>
            </a:r>
            <a:endParaRPr lang="zh-CN" altLang="en-US" b="1" dirty="0">
              <a:latin typeface="+mn-lt"/>
            </a:endParaRPr>
          </a:p>
        </p:txBody>
      </p:sp>
      <p:pic>
        <p:nvPicPr>
          <p:cNvPr id="1026" name="Picture 2" descr="https://timgsa.baidu.com/timg?image&amp;quality=80&amp;size=b9999_10000&amp;sec=1560967518&amp;di=c471c50a80c545851055fb94497156e9&amp;imgtype=jpg&amp;er=1&amp;src=http%3A%2F%2Fwondergressive.com%2Fwp-content%2Fuploads%2F2013%2F12%2Fopto1.png"/>
          <p:cNvPicPr>
            <a:picLocks noChangeAspect="1" noChangeArrowheads="1"/>
          </p:cNvPicPr>
          <p:nvPr/>
        </p:nvPicPr>
        <p:blipFill rotWithShape="1">
          <a:blip r:embed="rId3">
            <a:extLst>
              <a:ext uri="{28A0092B-C50C-407E-A947-70E740481C1C}">
                <a14:useLocalDpi xmlns:a14="http://schemas.microsoft.com/office/drawing/2010/main" val="0"/>
              </a:ext>
            </a:extLst>
          </a:blip>
          <a:srcRect l="31" t="10573"/>
          <a:stretch/>
        </p:blipFill>
        <p:spPr bwMode="auto">
          <a:xfrm>
            <a:off x="1795124" y="1117599"/>
            <a:ext cx="8016200" cy="5004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146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2148" t="28434" r="3296" b="37657"/>
          <a:stretch/>
        </p:blipFill>
        <p:spPr>
          <a:xfrm>
            <a:off x="1658521" y="941933"/>
            <a:ext cx="9767323" cy="1574785"/>
          </a:xfrm>
          <a:prstGeom prst="rect">
            <a:avLst/>
          </a:prstGeom>
        </p:spPr>
      </p:pic>
      <p:sp>
        <p:nvSpPr>
          <p:cNvPr id="4" name="标题 1">
            <a:extLst>
              <a:ext uri="{FF2B5EF4-FFF2-40B4-BE49-F238E27FC236}">
                <a16:creationId xmlns:a16="http://schemas.microsoft.com/office/drawing/2014/main" id="{67D7BE51-B5D6-452D-8385-4BA60130EB6E}"/>
              </a:ext>
            </a:extLst>
          </p:cNvPr>
          <p:cNvSpPr txBox="1">
            <a:spLocks/>
          </p:cNvSpPr>
          <p:nvPr/>
        </p:nvSpPr>
        <p:spPr>
          <a:xfrm>
            <a:off x="91024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mn-lt"/>
              </a:rPr>
              <a:t>1.3 </a:t>
            </a:r>
            <a:r>
              <a:rPr lang="en-US" altLang="zh-CN" b="1" dirty="0" err="1">
                <a:latin typeface="+mn-lt"/>
              </a:rPr>
              <a:t>Photosensory</a:t>
            </a:r>
            <a:r>
              <a:rPr lang="en-US" altLang="zh-CN" b="1" dirty="0">
                <a:latin typeface="+mn-lt"/>
              </a:rPr>
              <a:t> Molecules </a:t>
            </a:r>
            <a:endParaRPr lang="zh-CN" altLang="en-US" b="1" dirty="0">
              <a:latin typeface="+mn-lt"/>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9371" y="2607102"/>
            <a:ext cx="6269114" cy="2103453"/>
          </a:xfrm>
          <a:prstGeom prst="rect">
            <a:avLst/>
          </a:prstGeom>
        </p:spPr>
      </p:pic>
      <p:pic>
        <p:nvPicPr>
          <p:cNvPr id="8" name="图片 7"/>
          <p:cNvPicPr>
            <a:picLocks noChangeAspect="1"/>
          </p:cNvPicPr>
          <p:nvPr/>
        </p:nvPicPr>
        <p:blipFill rotWithShape="1">
          <a:blip r:embed="rId3"/>
          <a:srcRect l="-137" t="62644" r="5580" b="3447"/>
          <a:stretch/>
        </p:blipFill>
        <p:spPr>
          <a:xfrm>
            <a:off x="910244" y="4710555"/>
            <a:ext cx="10323022" cy="1664380"/>
          </a:xfrm>
          <a:prstGeom prst="rect">
            <a:avLst/>
          </a:prstGeom>
        </p:spPr>
      </p:pic>
      <p:sp>
        <p:nvSpPr>
          <p:cNvPr id="10" name="矩形 9"/>
          <p:cNvSpPr/>
          <p:nvPr/>
        </p:nvSpPr>
        <p:spPr>
          <a:xfrm>
            <a:off x="5153109" y="1070556"/>
            <a:ext cx="1055773" cy="255007"/>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4163542" y="1068322"/>
            <a:ext cx="604618" cy="217656"/>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6071755" y="4891323"/>
            <a:ext cx="1055773" cy="255007"/>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94863" y="1757403"/>
            <a:ext cx="2038960" cy="369332"/>
          </a:xfrm>
          <a:prstGeom prst="rect">
            <a:avLst/>
          </a:prstGeom>
        </p:spPr>
        <p:txBody>
          <a:bodyPr wrap="square">
            <a:spAutoFit/>
          </a:bodyPr>
          <a:lstStyle/>
          <a:p>
            <a:pPr algn="ctr"/>
            <a:r>
              <a:rPr lang="zh-CN" altLang="en-US" b="1" dirty="0"/>
              <a:t>光敏感通道蛋白</a:t>
            </a:r>
          </a:p>
        </p:txBody>
      </p:sp>
      <p:sp>
        <p:nvSpPr>
          <p:cNvPr id="5" name="矩形 4"/>
          <p:cNvSpPr/>
          <p:nvPr/>
        </p:nvSpPr>
        <p:spPr>
          <a:xfrm>
            <a:off x="445652" y="2126735"/>
            <a:ext cx="1569660" cy="369332"/>
          </a:xfrm>
          <a:prstGeom prst="rect">
            <a:avLst/>
          </a:prstGeom>
        </p:spPr>
        <p:txBody>
          <a:bodyPr wrap="none">
            <a:spAutoFit/>
          </a:bodyPr>
          <a:lstStyle/>
          <a:p>
            <a:r>
              <a:rPr lang="zh-CN" altLang="en-US" b="1" dirty="0"/>
              <a:t>嗜盐视紫红质</a:t>
            </a:r>
          </a:p>
        </p:txBody>
      </p:sp>
      <p:cxnSp>
        <p:nvCxnSpPr>
          <p:cNvPr id="9" name="直接连接符 8"/>
          <p:cNvCxnSpPr/>
          <p:nvPr/>
        </p:nvCxnSpPr>
        <p:spPr>
          <a:xfrm>
            <a:off x="1956372" y="2311401"/>
            <a:ext cx="347491"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4" name="直接连接符 13"/>
          <p:cNvCxnSpPr/>
          <p:nvPr/>
        </p:nvCxnSpPr>
        <p:spPr>
          <a:xfrm>
            <a:off x="2078182" y="1933680"/>
            <a:ext cx="155641" cy="8389"/>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903423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7D7BE51-B5D6-452D-8385-4BA60130EB6E}"/>
              </a:ext>
            </a:extLst>
          </p:cNvPr>
          <p:cNvSpPr txBox="1">
            <a:spLocks/>
          </p:cNvSpPr>
          <p:nvPr/>
        </p:nvSpPr>
        <p:spPr>
          <a:xfrm>
            <a:off x="91024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mn-lt"/>
              </a:rPr>
              <a:t>1.4 Controls  of Cell Function </a:t>
            </a:r>
            <a:endParaRPr lang="zh-CN" altLang="en-US" b="1" dirty="0">
              <a:latin typeface="+mn-lt"/>
            </a:endParaRPr>
          </a:p>
        </p:txBody>
      </p:sp>
      <p:pic>
        <p:nvPicPr>
          <p:cNvPr id="5" name="图片 4"/>
          <p:cNvPicPr>
            <a:picLocks noChangeAspect="1"/>
          </p:cNvPicPr>
          <p:nvPr/>
        </p:nvPicPr>
        <p:blipFill>
          <a:blip r:embed="rId3"/>
          <a:stretch>
            <a:fillRect/>
          </a:stretch>
        </p:blipFill>
        <p:spPr>
          <a:xfrm>
            <a:off x="706686" y="1325563"/>
            <a:ext cx="5754892" cy="4958618"/>
          </a:xfrm>
          <a:prstGeom prst="rect">
            <a:avLst/>
          </a:prstGeom>
        </p:spPr>
      </p:pic>
      <p:pic>
        <p:nvPicPr>
          <p:cNvPr id="3" name="图片 2"/>
          <p:cNvPicPr>
            <a:picLocks noChangeAspect="1"/>
          </p:cNvPicPr>
          <p:nvPr/>
        </p:nvPicPr>
        <p:blipFill>
          <a:blip r:embed="rId4"/>
          <a:stretch>
            <a:fillRect/>
          </a:stretch>
        </p:blipFill>
        <p:spPr>
          <a:xfrm>
            <a:off x="6665136" y="1325563"/>
            <a:ext cx="3678096" cy="4958618"/>
          </a:xfrm>
          <a:prstGeom prst="rect">
            <a:avLst/>
          </a:prstGeom>
        </p:spPr>
      </p:pic>
      <p:sp>
        <p:nvSpPr>
          <p:cNvPr id="6" name="矩形 5"/>
          <p:cNvSpPr/>
          <p:nvPr/>
        </p:nvSpPr>
        <p:spPr>
          <a:xfrm>
            <a:off x="8166170" y="2183896"/>
            <a:ext cx="1055773" cy="255007"/>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7" name="矩形 6"/>
          <p:cNvSpPr/>
          <p:nvPr/>
        </p:nvSpPr>
        <p:spPr>
          <a:xfrm>
            <a:off x="8197919" y="4680353"/>
            <a:ext cx="1055773" cy="255007"/>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8" name="矩形 7"/>
          <p:cNvSpPr/>
          <p:nvPr/>
        </p:nvSpPr>
        <p:spPr>
          <a:xfrm>
            <a:off x="7719437" y="2538388"/>
            <a:ext cx="893465" cy="225475"/>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9" name="矩形 8"/>
          <p:cNvSpPr/>
          <p:nvPr/>
        </p:nvSpPr>
        <p:spPr>
          <a:xfrm>
            <a:off x="7846856" y="5005313"/>
            <a:ext cx="1055773" cy="255007"/>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0" name="矩形 9"/>
          <p:cNvSpPr/>
          <p:nvPr/>
        </p:nvSpPr>
        <p:spPr>
          <a:xfrm>
            <a:off x="8504184" y="2860246"/>
            <a:ext cx="1031702" cy="216783"/>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1" name="矩形 10"/>
          <p:cNvSpPr/>
          <p:nvPr/>
        </p:nvSpPr>
        <p:spPr>
          <a:xfrm>
            <a:off x="6990513" y="5260320"/>
            <a:ext cx="1513671" cy="226081"/>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2" name="矩形 11"/>
          <p:cNvSpPr/>
          <p:nvPr/>
        </p:nvSpPr>
        <p:spPr>
          <a:xfrm>
            <a:off x="8064587" y="3428874"/>
            <a:ext cx="266664" cy="233867"/>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3" name="矩形 12"/>
          <p:cNvSpPr/>
          <p:nvPr/>
        </p:nvSpPr>
        <p:spPr>
          <a:xfrm>
            <a:off x="8108078" y="5904191"/>
            <a:ext cx="266664" cy="233867"/>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4" name="矩形 13"/>
          <p:cNvSpPr/>
          <p:nvPr/>
        </p:nvSpPr>
        <p:spPr>
          <a:xfrm>
            <a:off x="7005025" y="1815042"/>
            <a:ext cx="1369717" cy="222731"/>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5" name="矩形 14"/>
          <p:cNvSpPr/>
          <p:nvPr/>
        </p:nvSpPr>
        <p:spPr>
          <a:xfrm>
            <a:off x="7005024" y="4284106"/>
            <a:ext cx="1499159" cy="250124"/>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矩形 15"/>
          <p:cNvSpPr/>
          <p:nvPr/>
        </p:nvSpPr>
        <p:spPr>
          <a:xfrm>
            <a:off x="8241409" y="3073136"/>
            <a:ext cx="844533" cy="209615"/>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7" name="矩形 16"/>
          <p:cNvSpPr/>
          <p:nvPr/>
        </p:nvSpPr>
        <p:spPr>
          <a:xfrm>
            <a:off x="9460569" y="5266446"/>
            <a:ext cx="742974" cy="219955"/>
          </a:xfrm>
          <a:prstGeom prst="rect">
            <a:avLst/>
          </a:prstGeom>
          <a:solidFill>
            <a:srgbClr val="FFCC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Tree>
    <p:extLst>
      <p:ext uri="{BB962C8B-B14F-4D97-AF65-F5344CB8AC3E}">
        <p14:creationId xmlns:p14="http://schemas.microsoft.com/office/powerpoint/2010/main" val="995984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199347" y="1325563"/>
            <a:ext cx="7566656" cy="4668578"/>
          </a:xfrm>
          <a:prstGeom prst="rect">
            <a:avLst/>
          </a:prstGeom>
        </p:spPr>
      </p:pic>
      <p:sp>
        <p:nvSpPr>
          <p:cNvPr id="3" name="标题 1">
            <a:extLst>
              <a:ext uri="{FF2B5EF4-FFF2-40B4-BE49-F238E27FC236}">
                <a16:creationId xmlns:a16="http://schemas.microsoft.com/office/drawing/2014/main" id="{67D7BE51-B5D6-452D-8385-4BA60130EB6E}"/>
              </a:ext>
            </a:extLst>
          </p:cNvPr>
          <p:cNvSpPr txBox="1">
            <a:spLocks/>
          </p:cNvSpPr>
          <p:nvPr/>
        </p:nvSpPr>
        <p:spPr>
          <a:xfrm>
            <a:off x="91024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mn-lt"/>
              </a:rPr>
              <a:t>1.5 Mechanism of Stimulation</a:t>
            </a:r>
            <a:endParaRPr lang="zh-CN" altLang="en-US" b="1" dirty="0">
              <a:latin typeface="+mn-lt"/>
            </a:endParaRPr>
          </a:p>
        </p:txBody>
      </p:sp>
      <p:sp>
        <p:nvSpPr>
          <p:cNvPr id="4" name="矩形 3"/>
          <p:cNvSpPr/>
          <p:nvPr/>
        </p:nvSpPr>
        <p:spPr>
          <a:xfrm>
            <a:off x="464170" y="1197428"/>
            <a:ext cx="3345872" cy="1477328"/>
          </a:xfrm>
          <a:prstGeom prst="rect">
            <a:avLst/>
          </a:prstGeom>
        </p:spPr>
        <p:txBody>
          <a:bodyPr wrap="square">
            <a:spAutoFit/>
          </a:bodyPr>
          <a:lstStyle/>
          <a:p>
            <a:pPr algn="ctr"/>
            <a:r>
              <a:rPr lang="en-US" altLang="zh-CN" b="1" dirty="0"/>
              <a:t>(A) : </a:t>
            </a:r>
            <a:r>
              <a:rPr lang="en-US" altLang="zh-CN" b="1" dirty="0">
                <a:solidFill>
                  <a:srgbClr val="FF0000"/>
                </a:solidFill>
              </a:rPr>
              <a:t>light-responsive</a:t>
            </a:r>
            <a:r>
              <a:rPr lang="en-US" altLang="zh-CN" b="1" dirty="0"/>
              <a:t> proteins called </a:t>
            </a:r>
            <a:r>
              <a:rPr lang="en-US" altLang="zh-CN" b="1" dirty="0">
                <a:solidFill>
                  <a:srgbClr val="FF0000"/>
                </a:solidFill>
              </a:rPr>
              <a:t>opsins</a:t>
            </a:r>
            <a:r>
              <a:rPr lang="zh-CN" altLang="en-US" b="1" dirty="0"/>
              <a:t>，</a:t>
            </a:r>
            <a:r>
              <a:rPr lang="en-US" altLang="zh-CN" b="1" dirty="0"/>
              <a:t>reacts differently to </a:t>
            </a:r>
            <a:r>
              <a:rPr lang="en-US" altLang="zh-CN" b="1" dirty="0">
                <a:solidFill>
                  <a:srgbClr val="FF0000"/>
                </a:solidFill>
              </a:rPr>
              <a:t>light stimulation </a:t>
            </a:r>
            <a:r>
              <a:rPr lang="en-US" altLang="zh-CN" b="1" dirty="0"/>
              <a:t>of </a:t>
            </a:r>
            <a:r>
              <a:rPr lang="en-US" altLang="zh-CN" b="1" dirty="0">
                <a:solidFill>
                  <a:srgbClr val="FF0000"/>
                </a:solidFill>
              </a:rPr>
              <a:t>particular</a:t>
            </a:r>
            <a:r>
              <a:rPr lang="en-US" altLang="zh-CN" b="1" dirty="0"/>
              <a:t> </a:t>
            </a:r>
            <a:r>
              <a:rPr lang="en-US" altLang="zh-CN" b="1" dirty="0">
                <a:solidFill>
                  <a:srgbClr val="FF0000"/>
                </a:solidFill>
              </a:rPr>
              <a:t>wavelengths</a:t>
            </a:r>
            <a:endParaRPr lang="zh-CN" altLang="en-US" b="1" dirty="0">
              <a:solidFill>
                <a:srgbClr val="FF0000"/>
              </a:solidFill>
            </a:endParaRPr>
          </a:p>
          <a:p>
            <a:pPr algn="ctr"/>
            <a:endParaRPr lang="zh-CN" altLang="en-US" b="1" dirty="0"/>
          </a:p>
        </p:txBody>
      </p:sp>
      <p:sp>
        <p:nvSpPr>
          <p:cNvPr id="7" name="矩形 6"/>
          <p:cNvSpPr/>
          <p:nvPr/>
        </p:nvSpPr>
        <p:spPr>
          <a:xfrm>
            <a:off x="295682" y="2674756"/>
            <a:ext cx="3879092" cy="1477328"/>
          </a:xfrm>
          <a:prstGeom prst="rect">
            <a:avLst/>
          </a:prstGeom>
        </p:spPr>
        <p:txBody>
          <a:bodyPr wrap="square">
            <a:spAutoFit/>
          </a:bodyPr>
          <a:lstStyle/>
          <a:p>
            <a:pPr algn="ctr"/>
            <a:r>
              <a:rPr lang="en-US" altLang="zh-CN" b="1" dirty="0"/>
              <a:t>(B</a:t>
            </a:r>
            <a:r>
              <a:rPr lang="en-US" altLang="zh-CN" b="1" dirty="0">
                <a:solidFill>
                  <a:srgbClr val="FF0000"/>
                </a:solidFill>
              </a:rPr>
              <a:t>) express of microbial opsins </a:t>
            </a:r>
            <a:r>
              <a:rPr lang="en-US" altLang="zh-CN" b="1" dirty="0"/>
              <a:t>in mammalian cells : virus injection, transgenic animals, use of </a:t>
            </a:r>
            <a:r>
              <a:rPr lang="en-US" altLang="zh-CN" b="1" dirty="0" err="1"/>
              <a:t>Cre</a:t>
            </a:r>
            <a:r>
              <a:rPr lang="en-US" altLang="zh-CN" b="1" dirty="0"/>
              <a:t>-driver animals, </a:t>
            </a:r>
            <a:r>
              <a:rPr lang="en-US" altLang="zh-CN" b="1" dirty="0" err="1"/>
              <a:t>Cre</a:t>
            </a:r>
            <a:r>
              <a:rPr lang="en-US" altLang="zh-CN" b="1" dirty="0"/>
              <a:t>-dependent viruses or </a:t>
            </a:r>
            <a:r>
              <a:rPr lang="en-US" altLang="zh-CN" b="1" i="1" dirty="0"/>
              <a:t>in utero</a:t>
            </a:r>
            <a:r>
              <a:rPr lang="en-US" altLang="zh-CN" b="1" dirty="0"/>
              <a:t> electroporation</a:t>
            </a:r>
            <a:endParaRPr lang="zh-CN" altLang="en-US" b="1" dirty="0"/>
          </a:p>
        </p:txBody>
      </p:sp>
      <p:sp>
        <p:nvSpPr>
          <p:cNvPr id="8" name="矩形 7"/>
          <p:cNvSpPr/>
          <p:nvPr/>
        </p:nvSpPr>
        <p:spPr>
          <a:xfrm>
            <a:off x="464170" y="4270380"/>
            <a:ext cx="3542117" cy="1477328"/>
          </a:xfrm>
          <a:prstGeom prst="rect">
            <a:avLst/>
          </a:prstGeom>
        </p:spPr>
        <p:txBody>
          <a:bodyPr wrap="square">
            <a:spAutoFit/>
          </a:bodyPr>
          <a:lstStyle/>
          <a:p>
            <a:pPr algn="ctr"/>
            <a:r>
              <a:rPr lang="en-US" altLang="zh-CN" b="1" dirty="0"/>
              <a:t> (C) Light can be delivered straight into the brain through an </a:t>
            </a:r>
            <a:r>
              <a:rPr lang="en-US" altLang="zh-CN" b="1" dirty="0">
                <a:solidFill>
                  <a:srgbClr val="FF0000"/>
                </a:solidFill>
              </a:rPr>
              <a:t>optical fiber</a:t>
            </a:r>
            <a:r>
              <a:rPr lang="en-US" altLang="zh-CN" b="1" dirty="0"/>
              <a:t>, using a chronically implanted cannula that is affixed to the skull.</a:t>
            </a:r>
            <a:endParaRPr lang="zh-CN" altLang="en-US" b="1" dirty="0"/>
          </a:p>
        </p:txBody>
      </p:sp>
    </p:spTree>
    <p:extLst>
      <p:ext uri="{BB962C8B-B14F-4D97-AF65-F5344CB8AC3E}">
        <p14:creationId xmlns:p14="http://schemas.microsoft.com/office/powerpoint/2010/main" val="1885245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4945" y="1516712"/>
            <a:ext cx="13503564" cy="39059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latin typeface="等线" panose="02010600030101010101" charset="-122"/>
                <a:ea typeface="等线" panose="02010600030101010101" charset="-122"/>
                <a:cs typeface="Arial Unicode MS" panose="020B0604020202020204" pitchFamily="34" charset="-122"/>
              </a:rPr>
              <a:t>2</a:t>
            </a:r>
            <a:r>
              <a:rPr lang="zh-CN" altLang="en-US" dirty="0">
                <a:latin typeface="等线" panose="02010600030101010101" charset="-122"/>
                <a:ea typeface="等线" panose="02010600030101010101" charset="-122"/>
                <a:cs typeface="Arial Unicode MS" panose="020B0604020202020204" pitchFamily="34" charset="-122"/>
              </a:rPr>
              <a:t> </a:t>
            </a:r>
            <a:r>
              <a:rPr lang="en-US" altLang="zh-CN" dirty="0">
                <a:latin typeface="等线" panose="02010600030101010101" charset="-122"/>
                <a:ea typeface="等线" panose="02010600030101010101" charset="-122"/>
                <a:cs typeface="Arial Unicode MS" panose="020B0604020202020204" pitchFamily="34" charset="-122"/>
              </a:rPr>
              <a:t>Optrode</a:t>
            </a:r>
            <a:endParaRPr lang="zh-CN" altLang="en-US" dirty="0">
              <a:latin typeface="等线" panose="02010600030101010101" charset="-122"/>
              <a:ea typeface="等线" panose="02010600030101010101" charset="-122"/>
              <a:cs typeface="Arial Unicode MS" panose="020B0604020202020204" pitchFamily="34" charset="-122"/>
            </a:endParaRPr>
          </a:p>
        </p:txBody>
      </p:sp>
      <p:sp>
        <p:nvSpPr>
          <p:cNvPr id="5" name="文本占位符 4"/>
          <p:cNvSpPr>
            <a:spLocks noGrp="1"/>
          </p:cNvSpPr>
          <p:nvPr>
            <p:ph type="body" idx="1"/>
          </p:nvPr>
        </p:nvSpPr>
        <p:spPr/>
        <p:txBody>
          <a:bodyPr/>
          <a:lstStyle/>
          <a:p>
            <a:r>
              <a:rPr lang="en-US" altLang="zh-CN" dirty="0">
                <a:latin typeface="等线" panose="02010600030101010101" charset="-122"/>
                <a:cs typeface="Arial Unicode MS" panose="020B0604020202020204" pitchFamily="34" charset="-122"/>
              </a:rPr>
              <a:t>Design and Fabrication</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5654"/>
            <a:ext cx="10515600" cy="1325563"/>
          </a:xfrm>
        </p:spPr>
        <p:txBody>
          <a:bodyPr/>
          <a:lstStyle/>
          <a:p>
            <a:r>
              <a:rPr lang="en-US" altLang="zh-CN" b="1" dirty="0">
                <a:latin typeface="+mn-lt"/>
              </a:rPr>
              <a:t>2.1 Optrode</a:t>
            </a:r>
            <a:endParaRPr lang="zh-CN" altLang="en-US" b="1" dirty="0">
              <a:latin typeface="+mn-lt"/>
            </a:endParaRPr>
          </a:p>
        </p:txBody>
      </p:sp>
      <p:sp>
        <p:nvSpPr>
          <p:cNvPr id="3" name="内容占位符 2"/>
          <p:cNvSpPr>
            <a:spLocks noGrp="1"/>
          </p:cNvSpPr>
          <p:nvPr>
            <p:ph idx="1"/>
          </p:nvPr>
        </p:nvSpPr>
        <p:spPr/>
        <p:txBody>
          <a:bodyPr>
            <a:normAutofit/>
          </a:bodyPr>
          <a:lstStyle/>
          <a:p>
            <a:pPr>
              <a:lnSpc>
                <a:spcPct val="150000"/>
              </a:lnSpc>
            </a:pPr>
            <a:r>
              <a:rPr lang="en-US" altLang="zh-CN" dirty="0">
                <a:latin typeface="等线" panose="02010600030101010101" charset="-122"/>
                <a:ea typeface="等线" panose="02010600030101010101" charset="-122"/>
              </a:rPr>
              <a:t>A light source: activate photosensitive proteins in neurons</a:t>
            </a:r>
          </a:p>
          <a:p>
            <a:pPr>
              <a:lnSpc>
                <a:spcPct val="150000"/>
              </a:lnSpc>
            </a:pPr>
            <a:r>
              <a:rPr lang="en-US" altLang="zh-CN" dirty="0">
                <a:latin typeface="等线" panose="02010600030101010101" charset="-122"/>
                <a:ea typeface="等线" panose="02010600030101010101" charset="-122"/>
              </a:rPr>
              <a:t>Electrical recording sites: simultaneous electrophysiology studies</a:t>
            </a:r>
          </a:p>
          <a:p>
            <a:pPr>
              <a:lnSpc>
                <a:spcPct val="150000"/>
              </a:lnSpc>
            </a:pPr>
            <a:r>
              <a:rPr lang="en-US" altLang="zh-CN" dirty="0">
                <a:latin typeface="等线" panose="02010600030101010101" charset="-122"/>
                <a:ea typeface="等线" panose="02010600030101010101" charset="-122"/>
              </a:rPr>
              <a:t>A rigid or flexible platform: fixation</a:t>
            </a:r>
          </a:p>
          <a:p>
            <a:pPr>
              <a:lnSpc>
                <a:spcPct val="150000"/>
              </a:lnSpc>
            </a:pPr>
            <a:r>
              <a:rPr lang="en-US" altLang="zh-CN" dirty="0">
                <a:latin typeface="等线" panose="02010600030101010101" charset="-122"/>
                <a:ea typeface="等线" panose="02010600030101010101" charset="-122"/>
              </a:rPr>
              <a:t>Data acquisition, transmission and processing</a:t>
            </a:r>
            <a:endParaRPr lang="zh-CN" altLang="en-US" dirty="0">
              <a:latin typeface="等线" panose="02010600030101010101" charset="-122"/>
              <a:ea typeface="等线" panose="02010600030101010101"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3838</Words>
  <Application>Microsoft Office PowerPoint</Application>
  <PresentationFormat>宽屏</PresentationFormat>
  <Paragraphs>240</Paragraphs>
  <Slides>35</Slides>
  <Notes>17</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35</vt:i4>
      </vt:variant>
    </vt:vector>
  </HeadingPairs>
  <TitlesOfParts>
    <vt:vector size="41" baseType="lpstr">
      <vt:lpstr>等线</vt:lpstr>
      <vt:lpstr>等线 Light</vt:lpstr>
      <vt:lpstr>Arial</vt:lpstr>
      <vt:lpstr>Times New Roman</vt:lpstr>
      <vt:lpstr>Office 主题​​</vt:lpstr>
      <vt:lpstr>1_Office 主题​​</vt:lpstr>
      <vt:lpstr>Let there be light new progress in  photostimulation apparatus</vt:lpstr>
      <vt:lpstr>1 Theory</vt:lpstr>
      <vt:lpstr>PowerPoint 演示文稿</vt:lpstr>
      <vt:lpstr>PowerPoint 演示文稿</vt:lpstr>
      <vt:lpstr>PowerPoint 演示文稿</vt:lpstr>
      <vt:lpstr>PowerPoint 演示文稿</vt:lpstr>
      <vt:lpstr>PowerPoint 演示文稿</vt:lpstr>
      <vt:lpstr>2 Optrode</vt:lpstr>
      <vt:lpstr>2.1 Optrode</vt:lpstr>
      <vt:lpstr>2.2 Challenges </vt:lpstr>
      <vt:lpstr>2.3.1 Optical Fiber</vt:lpstr>
      <vt:lpstr>2.3.1 Optical Fiber</vt:lpstr>
      <vt:lpstr>2.3.2 Waveguide</vt:lpstr>
      <vt:lpstr>2.3.2 Waveguide</vt:lpstr>
      <vt:lpstr>2.3.3 μ-LEDs</vt:lpstr>
      <vt:lpstr>2.3.3 μ-LEDs</vt:lpstr>
      <vt:lpstr>2.4 Multifunctional Integrated System</vt:lpstr>
      <vt:lpstr>2.4 Multifunctional Integrated System</vt:lpstr>
      <vt:lpstr>3 Application</vt:lpstr>
      <vt:lpstr>PowerPoint 演示文稿</vt:lpstr>
      <vt:lpstr>PowerPoint 演示文稿</vt:lpstr>
      <vt:lpstr>PowerPoint 演示文稿</vt:lpstr>
      <vt:lpstr>PowerPoint 演示文稿</vt:lpstr>
      <vt:lpstr>PowerPoint 演示文稿</vt:lpstr>
      <vt:lpstr>4 Vision of the Future </vt:lpstr>
      <vt:lpstr>4.1 Clinical Application</vt:lpstr>
      <vt:lpstr>4.1 Clinical Application</vt:lpstr>
      <vt:lpstr>4.1 Clinical Application</vt:lpstr>
      <vt:lpstr>PowerPoint 演示文稿</vt:lpstr>
      <vt:lpstr>PowerPoint 演示文稿</vt:lpstr>
      <vt:lpstr>THANK YOU！</vt:lpstr>
      <vt:lpstr>PowerPoint 演示文稿</vt:lpstr>
      <vt:lpstr>References-Optrode</vt:lpstr>
      <vt:lpstr>References-Application</vt:lpstr>
      <vt:lpstr>References-Vision of the Future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Fei Wang</dc:creator>
  <cp:lastModifiedBy>Fei Wang</cp:lastModifiedBy>
  <cp:revision>274</cp:revision>
  <dcterms:created xsi:type="dcterms:W3CDTF">2019-04-23T14:58:00Z</dcterms:created>
  <dcterms:modified xsi:type="dcterms:W3CDTF">2019-06-13T02:49:50Z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KSOProductBuildVer">
    <vt:lpwstr>2052-11.1.0.8696</vt:lpwstr>
  </property>
</Properties>
</file>